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9F5C04-4156-4223-AA87-F1E8311026AE}" v="10" dt="2024-08-02T15:53:33.7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56"/>
    <p:restoredTop sz="94640"/>
  </p:normalViewPr>
  <p:slideViewPr>
    <p:cSldViewPr snapToGrid="0" snapToObjects="1">
      <p:cViewPr>
        <p:scale>
          <a:sx n="80" d="100"/>
          <a:sy n="80" d="100"/>
        </p:scale>
        <p:origin x="1400" y="4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m Myfield" userId="aed13573-4e5a-4356-8baa-5d47b7e6b391" providerId="ADAL" clId="{AF9F5C04-4156-4223-AA87-F1E8311026AE}"/>
    <pc:docChg chg="undo custSel modSld">
      <pc:chgData name="Tom Myfield" userId="aed13573-4e5a-4356-8baa-5d47b7e6b391" providerId="ADAL" clId="{AF9F5C04-4156-4223-AA87-F1E8311026AE}" dt="2024-08-02T15:53:42.110" v="142" actId="478"/>
      <pc:docMkLst>
        <pc:docMk/>
      </pc:docMkLst>
      <pc:sldChg chg="addSp delSp modSp mod">
        <pc:chgData name="Tom Myfield" userId="aed13573-4e5a-4356-8baa-5d47b7e6b391" providerId="ADAL" clId="{AF9F5C04-4156-4223-AA87-F1E8311026AE}" dt="2024-08-02T15:32:31.483" v="16" actId="20577"/>
        <pc:sldMkLst>
          <pc:docMk/>
          <pc:sldMk cId="0" sldId="256"/>
        </pc:sldMkLst>
        <pc:spChg chg="mod">
          <ac:chgData name="Tom Myfield" userId="aed13573-4e5a-4356-8baa-5d47b7e6b391" providerId="ADAL" clId="{AF9F5C04-4156-4223-AA87-F1E8311026AE}" dt="2024-08-02T15:32:31.483" v="16" actId="20577"/>
          <ac:spMkLst>
            <pc:docMk/>
            <pc:sldMk cId="0" sldId="256"/>
            <ac:spMk id="5" creationId="{00000000-0000-0000-0000-000000000000}"/>
          </ac:spMkLst>
        </pc:spChg>
        <pc:spChg chg="add del">
          <ac:chgData name="Tom Myfield" userId="aed13573-4e5a-4356-8baa-5d47b7e6b391" providerId="ADAL" clId="{AF9F5C04-4156-4223-AA87-F1E8311026AE}" dt="2024-08-02T15:32:19.089" v="1" actId="478"/>
          <ac:spMkLst>
            <pc:docMk/>
            <pc:sldMk cId="0" sldId="256"/>
            <ac:spMk id="6" creationId="{00000000-0000-0000-0000-000000000000}"/>
          </ac:spMkLst>
        </pc:spChg>
      </pc:sldChg>
      <pc:sldChg chg="delSp mod">
        <pc:chgData name="Tom Myfield" userId="aed13573-4e5a-4356-8baa-5d47b7e6b391" providerId="ADAL" clId="{AF9F5C04-4156-4223-AA87-F1E8311026AE}" dt="2024-08-02T15:53:42.110" v="142" actId="478"/>
        <pc:sldMkLst>
          <pc:docMk/>
          <pc:sldMk cId="0" sldId="262"/>
        </pc:sldMkLst>
        <pc:spChg chg="del">
          <ac:chgData name="Tom Myfield" userId="aed13573-4e5a-4356-8baa-5d47b7e6b391" providerId="ADAL" clId="{AF9F5C04-4156-4223-AA87-F1E8311026AE}" dt="2024-08-02T15:53:42.110" v="142" actId="478"/>
          <ac:spMkLst>
            <pc:docMk/>
            <pc:sldMk cId="0" sldId="262"/>
            <ac:spMk id="2" creationId="{00000000-0000-0000-0000-000000000000}"/>
          </ac:spMkLst>
        </pc:spChg>
        <pc:spChg chg="del">
          <ac:chgData name="Tom Myfield" userId="aed13573-4e5a-4356-8baa-5d47b7e6b391" providerId="ADAL" clId="{AF9F5C04-4156-4223-AA87-F1E8311026AE}" dt="2024-08-02T15:53:40.629" v="141" actId="478"/>
          <ac:spMkLst>
            <pc:docMk/>
            <pc:sldMk cId="0" sldId="262"/>
            <ac:spMk id="3" creationId="{00000000-0000-0000-0000-000000000000}"/>
          </ac:spMkLst>
        </pc:spChg>
      </pc:sldChg>
      <pc:sldChg chg="delSp modSp mod">
        <pc:chgData name="Tom Myfield" userId="aed13573-4e5a-4356-8baa-5d47b7e6b391" providerId="ADAL" clId="{AF9F5C04-4156-4223-AA87-F1E8311026AE}" dt="2024-08-02T15:46:21.423" v="72" actId="14100"/>
        <pc:sldMkLst>
          <pc:docMk/>
          <pc:sldMk cId="0" sldId="263"/>
        </pc:sldMkLst>
        <pc:spChg chg="del">
          <ac:chgData name="Tom Myfield" userId="aed13573-4e5a-4356-8baa-5d47b7e6b391" providerId="ADAL" clId="{AF9F5C04-4156-4223-AA87-F1E8311026AE}" dt="2024-08-02T15:45:28.739" v="21" actId="478"/>
          <ac:spMkLst>
            <pc:docMk/>
            <pc:sldMk cId="0" sldId="263"/>
            <ac:spMk id="2" creationId="{00000000-0000-0000-0000-000000000000}"/>
          </ac:spMkLst>
        </pc:spChg>
        <pc:spChg chg="del">
          <ac:chgData name="Tom Myfield" userId="aed13573-4e5a-4356-8baa-5d47b7e6b391" providerId="ADAL" clId="{AF9F5C04-4156-4223-AA87-F1E8311026AE}" dt="2024-08-02T15:45:27.861" v="20" actId="478"/>
          <ac:spMkLst>
            <pc:docMk/>
            <pc:sldMk cId="0" sldId="263"/>
            <ac:spMk id="3" creationId="{00000000-0000-0000-0000-000000000000}"/>
          </ac:spMkLst>
        </pc:spChg>
        <pc:spChg chg="mod">
          <ac:chgData name="Tom Myfield" userId="aed13573-4e5a-4356-8baa-5d47b7e6b391" providerId="ADAL" clId="{AF9F5C04-4156-4223-AA87-F1E8311026AE}" dt="2024-08-02T15:46:00.261" v="68" actId="1038"/>
          <ac:spMkLst>
            <pc:docMk/>
            <pc:sldMk cId="0" sldId="263"/>
            <ac:spMk id="5" creationId="{00000000-0000-0000-0000-000000000000}"/>
          </ac:spMkLst>
        </pc:spChg>
        <pc:spChg chg="mod">
          <ac:chgData name="Tom Myfield" userId="aed13573-4e5a-4356-8baa-5d47b7e6b391" providerId="ADAL" clId="{AF9F5C04-4156-4223-AA87-F1E8311026AE}" dt="2024-08-02T15:46:21.423" v="72" actId="14100"/>
          <ac:spMkLst>
            <pc:docMk/>
            <pc:sldMk cId="0" sldId="263"/>
            <ac:spMk id="6" creationId="{00000000-0000-0000-0000-000000000000}"/>
          </ac:spMkLst>
        </pc:spChg>
        <pc:spChg chg="mod">
          <ac:chgData name="Tom Myfield" userId="aed13573-4e5a-4356-8baa-5d47b7e6b391" providerId="ADAL" clId="{AF9F5C04-4156-4223-AA87-F1E8311026AE}" dt="2024-08-02T15:46:00.261" v="68" actId="1038"/>
          <ac:spMkLst>
            <pc:docMk/>
            <pc:sldMk cId="0" sldId="263"/>
            <ac:spMk id="7" creationId="{00000000-0000-0000-0000-000000000000}"/>
          </ac:spMkLst>
        </pc:spChg>
        <pc:spChg chg="mod">
          <ac:chgData name="Tom Myfield" userId="aed13573-4e5a-4356-8baa-5d47b7e6b391" providerId="ADAL" clId="{AF9F5C04-4156-4223-AA87-F1E8311026AE}" dt="2024-08-02T15:46:00.261" v="68" actId="1038"/>
          <ac:spMkLst>
            <pc:docMk/>
            <pc:sldMk cId="0" sldId="263"/>
            <ac:spMk id="8" creationId="{00000000-0000-0000-0000-000000000000}"/>
          </ac:spMkLst>
        </pc:spChg>
        <pc:spChg chg="mod">
          <ac:chgData name="Tom Myfield" userId="aed13573-4e5a-4356-8baa-5d47b7e6b391" providerId="ADAL" clId="{AF9F5C04-4156-4223-AA87-F1E8311026AE}" dt="2024-08-02T15:46:21.423" v="72" actId="14100"/>
          <ac:spMkLst>
            <pc:docMk/>
            <pc:sldMk cId="0" sldId="263"/>
            <ac:spMk id="9" creationId="{00000000-0000-0000-0000-000000000000}"/>
          </ac:spMkLst>
        </pc:spChg>
        <pc:spChg chg="mod">
          <ac:chgData name="Tom Myfield" userId="aed13573-4e5a-4356-8baa-5d47b7e6b391" providerId="ADAL" clId="{AF9F5C04-4156-4223-AA87-F1E8311026AE}" dt="2024-08-02T15:46:00.261" v="68" actId="1038"/>
          <ac:spMkLst>
            <pc:docMk/>
            <pc:sldMk cId="0" sldId="263"/>
            <ac:spMk id="10" creationId="{00000000-0000-0000-0000-000000000000}"/>
          </ac:spMkLst>
        </pc:spChg>
        <pc:spChg chg="mod">
          <ac:chgData name="Tom Myfield" userId="aed13573-4e5a-4356-8baa-5d47b7e6b391" providerId="ADAL" clId="{AF9F5C04-4156-4223-AA87-F1E8311026AE}" dt="2024-08-02T15:46:00.261" v="68" actId="1038"/>
          <ac:spMkLst>
            <pc:docMk/>
            <pc:sldMk cId="0" sldId="263"/>
            <ac:spMk id="11" creationId="{00000000-0000-0000-0000-000000000000}"/>
          </ac:spMkLst>
        </pc:spChg>
        <pc:spChg chg="mod">
          <ac:chgData name="Tom Myfield" userId="aed13573-4e5a-4356-8baa-5d47b7e6b391" providerId="ADAL" clId="{AF9F5C04-4156-4223-AA87-F1E8311026AE}" dt="2024-08-02T15:46:21.423" v="72" actId="14100"/>
          <ac:spMkLst>
            <pc:docMk/>
            <pc:sldMk cId="0" sldId="263"/>
            <ac:spMk id="12" creationId="{00000000-0000-0000-0000-000000000000}"/>
          </ac:spMkLst>
        </pc:spChg>
        <pc:spChg chg="mod">
          <ac:chgData name="Tom Myfield" userId="aed13573-4e5a-4356-8baa-5d47b7e6b391" providerId="ADAL" clId="{AF9F5C04-4156-4223-AA87-F1E8311026AE}" dt="2024-08-02T15:46:00.261" v="68" actId="1038"/>
          <ac:spMkLst>
            <pc:docMk/>
            <pc:sldMk cId="0" sldId="263"/>
            <ac:spMk id="13" creationId="{00000000-0000-0000-0000-000000000000}"/>
          </ac:spMkLst>
        </pc:spChg>
        <pc:spChg chg="mod">
          <ac:chgData name="Tom Myfield" userId="aed13573-4e5a-4356-8baa-5d47b7e6b391" providerId="ADAL" clId="{AF9F5C04-4156-4223-AA87-F1E8311026AE}" dt="2024-08-02T15:46:00.261" v="68" actId="1038"/>
          <ac:spMkLst>
            <pc:docMk/>
            <pc:sldMk cId="0" sldId="263"/>
            <ac:spMk id="14" creationId="{00000000-0000-0000-0000-000000000000}"/>
          </ac:spMkLst>
        </pc:spChg>
        <pc:picChg chg="mod">
          <ac:chgData name="Tom Myfield" userId="aed13573-4e5a-4356-8baa-5d47b7e6b391" providerId="ADAL" clId="{AF9F5C04-4156-4223-AA87-F1E8311026AE}" dt="2024-08-02T15:45:25.935" v="19" actId="1076"/>
          <ac:picMkLst>
            <pc:docMk/>
            <pc:sldMk cId="0" sldId="263"/>
            <ac:picMk id="4" creationId="{00000000-0000-0000-0000-000000000000}"/>
          </ac:picMkLst>
        </pc:picChg>
      </pc:sldChg>
      <pc:sldChg chg="addSp delSp modSp mod">
        <pc:chgData name="Tom Myfield" userId="aed13573-4e5a-4356-8baa-5d47b7e6b391" providerId="ADAL" clId="{AF9F5C04-4156-4223-AA87-F1E8311026AE}" dt="2024-08-02T15:51:36.126" v="138" actId="1035"/>
        <pc:sldMkLst>
          <pc:docMk/>
          <pc:sldMk cId="0" sldId="264"/>
        </pc:sldMkLst>
        <pc:spChg chg="del">
          <ac:chgData name="Tom Myfield" userId="aed13573-4e5a-4356-8baa-5d47b7e6b391" providerId="ADAL" clId="{AF9F5C04-4156-4223-AA87-F1E8311026AE}" dt="2024-08-02T15:47:03.328" v="74" actId="478"/>
          <ac:spMkLst>
            <pc:docMk/>
            <pc:sldMk cId="0" sldId="264"/>
            <ac:spMk id="2" creationId="{00000000-0000-0000-0000-000000000000}"/>
          </ac:spMkLst>
        </pc:spChg>
        <pc:spChg chg="del">
          <ac:chgData name="Tom Myfield" userId="aed13573-4e5a-4356-8baa-5d47b7e6b391" providerId="ADAL" clId="{AF9F5C04-4156-4223-AA87-F1E8311026AE}" dt="2024-08-02T15:47:02.194" v="73" actId="478"/>
          <ac:spMkLst>
            <pc:docMk/>
            <pc:sldMk cId="0" sldId="264"/>
            <ac:spMk id="3" creationId="{00000000-0000-0000-0000-000000000000}"/>
          </ac:spMkLst>
        </pc:spChg>
        <pc:spChg chg="mod">
          <ac:chgData name="Tom Myfield" userId="aed13573-4e5a-4356-8baa-5d47b7e6b391" providerId="ADAL" clId="{AF9F5C04-4156-4223-AA87-F1E8311026AE}" dt="2024-08-02T15:51:31.169" v="128" actId="1035"/>
          <ac:spMkLst>
            <pc:docMk/>
            <pc:sldMk cId="0" sldId="264"/>
            <ac:spMk id="5" creationId="{00000000-0000-0000-0000-000000000000}"/>
          </ac:spMkLst>
        </pc:spChg>
        <pc:spChg chg="mod">
          <ac:chgData name="Tom Myfield" userId="aed13573-4e5a-4356-8baa-5d47b7e6b391" providerId="ADAL" clId="{AF9F5C04-4156-4223-AA87-F1E8311026AE}" dt="2024-08-02T15:51:36.126" v="138" actId="1035"/>
          <ac:spMkLst>
            <pc:docMk/>
            <pc:sldMk cId="0" sldId="264"/>
            <ac:spMk id="6" creationId="{00000000-0000-0000-0000-000000000000}"/>
          </ac:spMkLst>
        </pc:spChg>
        <pc:spChg chg="mod topLvl">
          <ac:chgData name="Tom Myfield" userId="aed13573-4e5a-4356-8baa-5d47b7e6b391" providerId="ADAL" clId="{AF9F5C04-4156-4223-AA87-F1E8311026AE}" dt="2024-08-02T15:51:17.131" v="116" actId="164"/>
          <ac:spMkLst>
            <pc:docMk/>
            <pc:sldMk cId="0" sldId="264"/>
            <ac:spMk id="7" creationId="{00000000-0000-0000-0000-000000000000}"/>
          </ac:spMkLst>
        </pc:spChg>
        <pc:spChg chg="mod topLvl">
          <ac:chgData name="Tom Myfield" userId="aed13573-4e5a-4356-8baa-5d47b7e6b391" providerId="ADAL" clId="{AF9F5C04-4156-4223-AA87-F1E8311026AE}" dt="2024-08-02T15:51:17.131" v="116" actId="164"/>
          <ac:spMkLst>
            <pc:docMk/>
            <pc:sldMk cId="0" sldId="264"/>
            <ac:spMk id="8" creationId="{00000000-0000-0000-0000-000000000000}"/>
          </ac:spMkLst>
        </pc:spChg>
        <pc:spChg chg="mod topLvl">
          <ac:chgData name="Tom Myfield" userId="aed13573-4e5a-4356-8baa-5d47b7e6b391" providerId="ADAL" clId="{AF9F5C04-4156-4223-AA87-F1E8311026AE}" dt="2024-08-02T15:51:17.131" v="116" actId="164"/>
          <ac:spMkLst>
            <pc:docMk/>
            <pc:sldMk cId="0" sldId="264"/>
            <ac:spMk id="9" creationId="{00000000-0000-0000-0000-000000000000}"/>
          </ac:spMkLst>
        </pc:spChg>
        <pc:spChg chg="mod topLvl">
          <ac:chgData name="Tom Myfield" userId="aed13573-4e5a-4356-8baa-5d47b7e6b391" providerId="ADAL" clId="{AF9F5C04-4156-4223-AA87-F1E8311026AE}" dt="2024-08-02T15:51:17.131" v="116" actId="164"/>
          <ac:spMkLst>
            <pc:docMk/>
            <pc:sldMk cId="0" sldId="264"/>
            <ac:spMk id="10" creationId="{00000000-0000-0000-0000-000000000000}"/>
          </ac:spMkLst>
        </pc:spChg>
        <pc:spChg chg="mod topLvl">
          <ac:chgData name="Tom Myfield" userId="aed13573-4e5a-4356-8baa-5d47b7e6b391" providerId="ADAL" clId="{AF9F5C04-4156-4223-AA87-F1E8311026AE}" dt="2024-08-02T15:51:17.131" v="116" actId="164"/>
          <ac:spMkLst>
            <pc:docMk/>
            <pc:sldMk cId="0" sldId="264"/>
            <ac:spMk id="11" creationId="{00000000-0000-0000-0000-000000000000}"/>
          </ac:spMkLst>
        </pc:spChg>
        <pc:spChg chg="mod topLvl">
          <ac:chgData name="Tom Myfield" userId="aed13573-4e5a-4356-8baa-5d47b7e6b391" providerId="ADAL" clId="{AF9F5C04-4156-4223-AA87-F1E8311026AE}" dt="2024-08-02T15:51:14.798" v="115" actId="164"/>
          <ac:spMkLst>
            <pc:docMk/>
            <pc:sldMk cId="0" sldId="264"/>
            <ac:spMk id="12" creationId="{00000000-0000-0000-0000-000000000000}"/>
          </ac:spMkLst>
        </pc:spChg>
        <pc:spChg chg="mod topLvl">
          <ac:chgData name="Tom Myfield" userId="aed13573-4e5a-4356-8baa-5d47b7e6b391" providerId="ADAL" clId="{AF9F5C04-4156-4223-AA87-F1E8311026AE}" dt="2024-08-02T15:51:14.798" v="115" actId="164"/>
          <ac:spMkLst>
            <pc:docMk/>
            <pc:sldMk cId="0" sldId="264"/>
            <ac:spMk id="13" creationId="{00000000-0000-0000-0000-000000000000}"/>
          </ac:spMkLst>
        </pc:spChg>
        <pc:spChg chg="mod topLvl">
          <ac:chgData name="Tom Myfield" userId="aed13573-4e5a-4356-8baa-5d47b7e6b391" providerId="ADAL" clId="{AF9F5C04-4156-4223-AA87-F1E8311026AE}" dt="2024-08-02T15:51:14.798" v="115" actId="164"/>
          <ac:spMkLst>
            <pc:docMk/>
            <pc:sldMk cId="0" sldId="264"/>
            <ac:spMk id="14" creationId="{00000000-0000-0000-0000-000000000000}"/>
          </ac:spMkLst>
        </pc:spChg>
        <pc:spChg chg="mod topLvl">
          <ac:chgData name="Tom Myfield" userId="aed13573-4e5a-4356-8baa-5d47b7e6b391" providerId="ADAL" clId="{AF9F5C04-4156-4223-AA87-F1E8311026AE}" dt="2024-08-02T15:51:14.798" v="115" actId="164"/>
          <ac:spMkLst>
            <pc:docMk/>
            <pc:sldMk cId="0" sldId="264"/>
            <ac:spMk id="15" creationId="{00000000-0000-0000-0000-000000000000}"/>
          </ac:spMkLst>
        </pc:spChg>
        <pc:spChg chg="mod topLvl">
          <ac:chgData name="Tom Myfield" userId="aed13573-4e5a-4356-8baa-5d47b7e6b391" providerId="ADAL" clId="{AF9F5C04-4156-4223-AA87-F1E8311026AE}" dt="2024-08-02T15:51:14.798" v="115" actId="164"/>
          <ac:spMkLst>
            <pc:docMk/>
            <pc:sldMk cId="0" sldId="264"/>
            <ac:spMk id="16" creationId="{00000000-0000-0000-0000-000000000000}"/>
          </ac:spMkLst>
        </pc:spChg>
        <pc:spChg chg="mod topLvl">
          <ac:chgData name="Tom Myfield" userId="aed13573-4e5a-4356-8baa-5d47b7e6b391" providerId="ADAL" clId="{AF9F5C04-4156-4223-AA87-F1E8311026AE}" dt="2024-08-02T15:51:11.927" v="114" actId="164"/>
          <ac:spMkLst>
            <pc:docMk/>
            <pc:sldMk cId="0" sldId="264"/>
            <ac:spMk id="17" creationId="{00000000-0000-0000-0000-000000000000}"/>
          </ac:spMkLst>
        </pc:spChg>
        <pc:spChg chg="mod topLvl">
          <ac:chgData name="Tom Myfield" userId="aed13573-4e5a-4356-8baa-5d47b7e6b391" providerId="ADAL" clId="{AF9F5C04-4156-4223-AA87-F1E8311026AE}" dt="2024-08-02T15:51:11.927" v="114" actId="164"/>
          <ac:spMkLst>
            <pc:docMk/>
            <pc:sldMk cId="0" sldId="264"/>
            <ac:spMk id="18" creationId="{00000000-0000-0000-0000-000000000000}"/>
          </ac:spMkLst>
        </pc:spChg>
        <pc:spChg chg="mod topLvl">
          <ac:chgData name="Tom Myfield" userId="aed13573-4e5a-4356-8baa-5d47b7e6b391" providerId="ADAL" clId="{AF9F5C04-4156-4223-AA87-F1E8311026AE}" dt="2024-08-02T15:51:11.927" v="114" actId="164"/>
          <ac:spMkLst>
            <pc:docMk/>
            <pc:sldMk cId="0" sldId="264"/>
            <ac:spMk id="19" creationId="{00000000-0000-0000-0000-000000000000}"/>
          </ac:spMkLst>
        </pc:spChg>
        <pc:spChg chg="mod topLvl">
          <ac:chgData name="Tom Myfield" userId="aed13573-4e5a-4356-8baa-5d47b7e6b391" providerId="ADAL" clId="{AF9F5C04-4156-4223-AA87-F1E8311026AE}" dt="2024-08-02T15:51:11.927" v="114" actId="164"/>
          <ac:spMkLst>
            <pc:docMk/>
            <pc:sldMk cId="0" sldId="264"/>
            <ac:spMk id="20" creationId="{00000000-0000-0000-0000-000000000000}"/>
          </ac:spMkLst>
        </pc:spChg>
        <pc:spChg chg="mod topLvl">
          <ac:chgData name="Tom Myfield" userId="aed13573-4e5a-4356-8baa-5d47b7e6b391" providerId="ADAL" clId="{AF9F5C04-4156-4223-AA87-F1E8311026AE}" dt="2024-08-02T15:51:11.927" v="114" actId="164"/>
          <ac:spMkLst>
            <pc:docMk/>
            <pc:sldMk cId="0" sldId="264"/>
            <ac:spMk id="21" creationId="{00000000-0000-0000-0000-000000000000}"/>
          </ac:spMkLst>
        </pc:spChg>
        <pc:spChg chg="mod topLvl">
          <ac:chgData name="Tom Myfield" userId="aed13573-4e5a-4356-8baa-5d47b7e6b391" providerId="ADAL" clId="{AF9F5C04-4156-4223-AA87-F1E8311026AE}" dt="2024-08-02T15:51:08.695" v="113" actId="164"/>
          <ac:spMkLst>
            <pc:docMk/>
            <pc:sldMk cId="0" sldId="264"/>
            <ac:spMk id="22" creationId="{00000000-0000-0000-0000-000000000000}"/>
          </ac:spMkLst>
        </pc:spChg>
        <pc:spChg chg="mod topLvl">
          <ac:chgData name="Tom Myfield" userId="aed13573-4e5a-4356-8baa-5d47b7e6b391" providerId="ADAL" clId="{AF9F5C04-4156-4223-AA87-F1E8311026AE}" dt="2024-08-02T15:51:08.695" v="113" actId="164"/>
          <ac:spMkLst>
            <pc:docMk/>
            <pc:sldMk cId="0" sldId="264"/>
            <ac:spMk id="23" creationId="{00000000-0000-0000-0000-000000000000}"/>
          </ac:spMkLst>
        </pc:spChg>
        <pc:spChg chg="mod topLvl">
          <ac:chgData name="Tom Myfield" userId="aed13573-4e5a-4356-8baa-5d47b7e6b391" providerId="ADAL" clId="{AF9F5C04-4156-4223-AA87-F1E8311026AE}" dt="2024-08-02T15:51:08.695" v="113" actId="164"/>
          <ac:spMkLst>
            <pc:docMk/>
            <pc:sldMk cId="0" sldId="264"/>
            <ac:spMk id="24" creationId="{00000000-0000-0000-0000-000000000000}"/>
          </ac:spMkLst>
        </pc:spChg>
        <pc:spChg chg="mod topLvl">
          <ac:chgData name="Tom Myfield" userId="aed13573-4e5a-4356-8baa-5d47b7e6b391" providerId="ADAL" clId="{AF9F5C04-4156-4223-AA87-F1E8311026AE}" dt="2024-08-02T15:51:08.695" v="113" actId="164"/>
          <ac:spMkLst>
            <pc:docMk/>
            <pc:sldMk cId="0" sldId="264"/>
            <ac:spMk id="25" creationId="{00000000-0000-0000-0000-000000000000}"/>
          </ac:spMkLst>
        </pc:spChg>
        <pc:spChg chg="mod topLvl">
          <ac:chgData name="Tom Myfield" userId="aed13573-4e5a-4356-8baa-5d47b7e6b391" providerId="ADAL" clId="{AF9F5C04-4156-4223-AA87-F1E8311026AE}" dt="2024-08-02T15:51:08.695" v="113" actId="164"/>
          <ac:spMkLst>
            <pc:docMk/>
            <pc:sldMk cId="0" sldId="264"/>
            <ac:spMk id="26" creationId="{00000000-0000-0000-0000-000000000000}"/>
          </ac:spMkLst>
        </pc:spChg>
        <pc:grpChg chg="add del mod">
          <ac:chgData name="Tom Myfield" userId="aed13573-4e5a-4356-8baa-5d47b7e6b391" providerId="ADAL" clId="{AF9F5C04-4156-4223-AA87-F1E8311026AE}" dt="2024-08-02T15:50:10.111" v="102" actId="165"/>
          <ac:grpSpMkLst>
            <pc:docMk/>
            <pc:sldMk cId="0" sldId="264"/>
            <ac:grpSpMk id="27" creationId="{D6B6ADBB-4F9D-6824-3D5E-9620E0274A8D}"/>
          </ac:grpSpMkLst>
        </pc:grpChg>
        <pc:grpChg chg="add del mod">
          <ac:chgData name="Tom Myfield" userId="aed13573-4e5a-4356-8baa-5d47b7e6b391" providerId="ADAL" clId="{AF9F5C04-4156-4223-AA87-F1E8311026AE}" dt="2024-08-02T15:50:10.111" v="102" actId="165"/>
          <ac:grpSpMkLst>
            <pc:docMk/>
            <pc:sldMk cId="0" sldId="264"/>
            <ac:grpSpMk id="28" creationId="{D95DC3F1-6042-7735-5CDF-884548BB3195}"/>
          </ac:grpSpMkLst>
        </pc:grpChg>
        <pc:grpChg chg="add del mod">
          <ac:chgData name="Tom Myfield" userId="aed13573-4e5a-4356-8baa-5d47b7e6b391" providerId="ADAL" clId="{AF9F5C04-4156-4223-AA87-F1E8311026AE}" dt="2024-08-02T15:50:10.111" v="102" actId="165"/>
          <ac:grpSpMkLst>
            <pc:docMk/>
            <pc:sldMk cId="0" sldId="264"/>
            <ac:grpSpMk id="29" creationId="{D5774F6E-0B0B-412C-3C62-F54850FFE032}"/>
          </ac:grpSpMkLst>
        </pc:grpChg>
        <pc:grpChg chg="add del mod">
          <ac:chgData name="Tom Myfield" userId="aed13573-4e5a-4356-8baa-5d47b7e6b391" providerId="ADAL" clId="{AF9F5C04-4156-4223-AA87-F1E8311026AE}" dt="2024-08-02T15:50:10.111" v="102" actId="165"/>
          <ac:grpSpMkLst>
            <pc:docMk/>
            <pc:sldMk cId="0" sldId="264"/>
            <ac:grpSpMk id="30" creationId="{45893A34-037F-13A6-00A1-9BD9974F9239}"/>
          </ac:grpSpMkLst>
        </pc:grpChg>
        <pc:grpChg chg="add mod">
          <ac:chgData name="Tom Myfield" userId="aed13573-4e5a-4356-8baa-5d47b7e6b391" providerId="ADAL" clId="{AF9F5C04-4156-4223-AA87-F1E8311026AE}" dt="2024-08-02T15:51:31.169" v="128" actId="1035"/>
          <ac:grpSpMkLst>
            <pc:docMk/>
            <pc:sldMk cId="0" sldId="264"/>
            <ac:grpSpMk id="31" creationId="{AD9A9B73-81A7-4A09-1862-FD7410DFD869}"/>
          </ac:grpSpMkLst>
        </pc:grpChg>
        <pc:grpChg chg="add mod">
          <ac:chgData name="Tom Myfield" userId="aed13573-4e5a-4356-8baa-5d47b7e6b391" providerId="ADAL" clId="{AF9F5C04-4156-4223-AA87-F1E8311026AE}" dt="2024-08-02T15:51:31.169" v="128" actId="1035"/>
          <ac:grpSpMkLst>
            <pc:docMk/>
            <pc:sldMk cId="0" sldId="264"/>
            <ac:grpSpMk id="32" creationId="{5FE14A5F-D68F-4B3B-C7BA-F9A8C70D7ACD}"/>
          </ac:grpSpMkLst>
        </pc:grpChg>
        <pc:grpChg chg="add mod">
          <ac:chgData name="Tom Myfield" userId="aed13573-4e5a-4356-8baa-5d47b7e6b391" providerId="ADAL" clId="{AF9F5C04-4156-4223-AA87-F1E8311026AE}" dt="2024-08-02T15:51:31.169" v="128" actId="1035"/>
          <ac:grpSpMkLst>
            <pc:docMk/>
            <pc:sldMk cId="0" sldId="264"/>
            <ac:grpSpMk id="33" creationId="{6FCC47B5-A738-23AA-589D-03F4A7CD3F4E}"/>
          </ac:grpSpMkLst>
        </pc:grpChg>
        <pc:grpChg chg="add mod">
          <ac:chgData name="Tom Myfield" userId="aed13573-4e5a-4356-8baa-5d47b7e6b391" providerId="ADAL" clId="{AF9F5C04-4156-4223-AA87-F1E8311026AE}" dt="2024-08-02T15:51:31.169" v="128" actId="1035"/>
          <ac:grpSpMkLst>
            <pc:docMk/>
            <pc:sldMk cId="0" sldId="264"/>
            <ac:grpSpMk id="34" creationId="{79F6BFB4-AE9A-98CB-D88F-A9FA4F75FFF0}"/>
          </ac:grpSpMkLst>
        </pc:grpChg>
        <pc:picChg chg="mod modCrop">
          <ac:chgData name="Tom Myfield" userId="aed13573-4e5a-4356-8baa-5d47b7e6b391" providerId="ADAL" clId="{AF9F5C04-4156-4223-AA87-F1E8311026AE}" dt="2024-08-02T15:47:28.800" v="78" actId="1076"/>
          <ac:picMkLst>
            <pc:docMk/>
            <pc:sldMk cId="0" sldId="264"/>
            <ac:picMk id="4" creationId="{00000000-0000-0000-0000-000000000000}"/>
          </ac:picMkLst>
        </pc:picChg>
      </pc:sldChg>
      <pc:sldChg chg="delSp mod">
        <pc:chgData name="Tom Myfield" userId="aed13573-4e5a-4356-8baa-5d47b7e6b391" providerId="ADAL" clId="{AF9F5C04-4156-4223-AA87-F1E8311026AE}" dt="2024-08-02T15:53:12.689" v="140" actId="478"/>
        <pc:sldMkLst>
          <pc:docMk/>
          <pc:sldMk cId="0" sldId="265"/>
        </pc:sldMkLst>
        <pc:spChg chg="del">
          <ac:chgData name="Tom Myfield" userId="aed13573-4e5a-4356-8baa-5d47b7e6b391" providerId="ADAL" clId="{AF9F5C04-4156-4223-AA87-F1E8311026AE}" dt="2024-08-02T15:53:12.689" v="140" actId="478"/>
          <ac:spMkLst>
            <pc:docMk/>
            <pc:sldMk cId="0" sldId="265"/>
            <ac:spMk id="2" creationId="{00000000-0000-0000-0000-000000000000}"/>
          </ac:spMkLst>
        </pc:spChg>
        <pc:spChg chg="del">
          <ac:chgData name="Tom Myfield" userId="aed13573-4e5a-4356-8baa-5d47b7e6b391" providerId="ADAL" clId="{AF9F5C04-4156-4223-AA87-F1E8311026AE}" dt="2024-08-02T15:53:07.629" v="139" actId="478"/>
          <ac:spMkLst>
            <pc:docMk/>
            <pc:sldMk cId="0" sldId="265"/>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2586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Thank you for joining me today. My name is Sid, and I will be presenting our recent cyber security project aimed at enhancing the security posture of XYZ Corporation. Let's get started with a brief overview of the project objectives and outcomes.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provide some context, XYZ Corporation is a medium-sized enterprise specializing in financial services. Over the past few months, we've experienced multiple cyber security breaches, these breaches have led to unauthorized access to sensitive client information and financial data, causing significant concern among our clients and potentially leading to legal repercussions. Our goal was to address these issues head-on to restore customer trust and secure our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established some primary objectives for our cyber security project. Firstly, reporting the breach to the relevant authorities as we have 72 hours from first detection, secondly, we aimed to implement robust security protocols, including encryption mechanisms, firewalls, intrusion detection systems, and access controls. Second, we focused on employee training to raise awareness about cyber security best practices and social engineering </a:t>
            </a:r>
            <a:r>
              <a:rPr lang="en-GB" dirty="0" err="1"/>
              <a:t>threats.""Third</a:t>
            </a:r>
            <a:r>
              <a:rPr lang="en-GB" dirty="0"/>
              <a:t>, we developed a detailed incident response plan to manage breaches </a:t>
            </a:r>
            <a:r>
              <a:rPr lang="en-GB" dirty="0" err="1"/>
              <a:t>effectively.""Finally</a:t>
            </a:r>
            <a:r>
              <a:rPr lang="en-GB" dirty="0"/>
              <a:t>, we scheduled regular security audits and penetration testing to continually assess and improve our security measures."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www.dshield.org/forums/diary/Cyber+Security+Awareness+Month+Day+18+What+you+should+tell+your+boss+when+theres+a+crisis/9760/"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www.frontiersin.org/articles/10.3389/fcomp.2020.00025/ful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s://asiapacificreport.nz/2021/07/21/calling-out-china-for-cyberattacks-is-risky-but-a-lawless-digital-world-is-even-riskier/"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txBody>
          <a:bodyPr/>
          <a:lstStyle/>
          <a:p>
            <a:endParaRPr lang="en-US"/>
          </a:p>
        </p:txBody>
      </p:sp>
      <p:sp>
        <p:nvSpPr>
          <p:cNvPr id="3" name="Shape 1"/>
          <p:cNvSpPr/>
          <p:nvPr/>
        </p:nvSpPr>
        <p:spPr>
          <a:xfrm>
            <a:off x="0" y="-17085"/>
            <a:ext cx="14630400" cy="8229600"/>
          </a:xfrm>
          <a:prstGeom prst="rect">
            <a:avLst/>
          </a:prstGeom>
          <a:solidFill>
            <a:srgbClr val="FFFFFF"/>
          </a:solidFill>
          <a:ln/>
        </p:spPr>
        <p:txBody>
          <a:bodyPr/>
          <a:lstStyle/>
          <a:p>
            <a:endParaRPr lang="en-US" dirty="0"/>
          </a:p>
        </p:txBody>
      </p:sp>
      <p:pic>
        <p:nvPicPr>
          <p:cNvPr id="4"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44000" y="0"/>
            <a:ext cx="5486400" cy="8229600"/>
          </a:xfrm>
          <a:prstGeom prst="rect">
            <a:avLst/>
          </a:prstGeom>
        </p:spPr>
      </p:pic>
      <p:sp>
        <p:nvSpPr>
          <p:cNvPr id="5" name="Text 2"/>
          <p:cNvSpPr/>
          <p:nvPr/>
        </p:nvSpPr>
        <p:spPr>
          <a:xfrm>
            <a:off x="932140" y="477004"/>
            <a:ext cx="7279719" cy="2297192"/>
          </a:xfrm>
          <a:prstGeom prst="rect">
            <a:avLst/>
          </a:prstGeom>
          <a:noFill/>
          <a:ln/>
        </p:spPr>
        <p:txBody>
          <a:bodyPr wrap="square" rtlCol="0" anchor="t"/>
          <a:lstStyle/>
          <a:p>
            <a:pPr marL="0" indent="0">
              <a:lnSpc>
                <a:spcPts val="9044"/>
              </a:lnSpc>
              <a:buNone/>
            </a:pPr>
            <a:r>
              <a:rPr lang="en-US" sz="7236" b="1" dirty="0">
                <a:solidFill>
                  <a:srgbClr val="152D47"/>
                </a:solidFill>
                <a:latin typeface="Crimson Pro" pitchFamily="34" charset="0"/>
                <a:ea typeface="Crimson Pro" pitchFamily="34" charset="-122"/>
                <a:cs typeface="Crimson Pro" pitchFamily="34" charset="-120"/>
              </a:rPr>
              <a:t>Introduction to XYZ Corporation</a:t>
            </a:r>
            <a:endParaRPr lang="en-US" sz="7236" dirty="0"/>
          </a:p>
        </p:txBody>
      </p:sp>
      <p:sp>
        <p:nvSpPr>
          <p:cNvPr id="6" name="Text 3"/>
          <p:cNvSpPr/>
          <p:nvPr/>
        </p:nvSpPr>
        <p:spPr>
          <a:xfrm>
            <a:off x="932139" y="4097715"/>
            <a:ext cx="7279719" cy="1278374"/>
          </a:xfrm>
          <a:prstGeom prst="rect">
            <a:avLst/>
          </a:prstGeom>
          <a:noFill/>
          <a:ln/>
        </p:spPr>
        <p:txBody>
          <a:bodyPr wrap="square" rtlCol="0" anchor="t"/>
          <a:lstStyle/>
          <a:p>
            <a:pPr marL="0" indent="0">
              <a:lnSpc>
                <a:spcPts val="3356"/>
              </a:lnSpc>
              <a:buNone/>
            </a:pPr>
            <a:r>
              <a:rPr lang="en-US" sz="2097" dirty="0">
                <a:solidFill>
                  <a:srgbClr val="4C4C4D"/>
                </a:solidFill>
                <a:latin typeface="Heebo" pitchFamily="34" charset="0"/>
                <a:ea typeface="Heebo" pitchFamily="34" charset="-122"/>
                <a:cs typeface="Heebo" pitchFamily="34" charset="-120"/>
              </a:rPr>
              <a:t>XYZ Corporation faces cyber security challenges. Recent breaches have led to legal issues and loss of customer trust. Management is taking initiative to enhance network security.</a:t>
            </a:r>
            <a:endParaRPr lang="en-US" sz="2097" dirty="0"/>
          </a:p>
        </p:txBody>
      </p:sp>
      <p:sp>
        <p:nvSpPr>
          <p:cNvPr id="7" name="Shape 4"/>
          <p:cNvSpPr/>
          <p:nvPr/>
        </p:nvSpPr>
        <p:spPr>
          <a:xfrm>
            <a:off x="932140" y="6038969"/>
            <a:ext cx="426125" cy="426125"/>
          </a:xfrm>
          <a:prstGeom prst="roundRect">
            <a:avLst>
              <a:gd name="adj" fmla="val 21456346"/>
            </a:avLst>
          </a:prstGeom>
          <a:noFill/>
          <a:ln w="7620">
            <a:solidFill>
              <a:srgbClr val="FFFFFF"/>
            </a:solidFill>
            <a:prstDash val="solid"/>
          </a:ln>
        </p:spPr>
        <p:txBody>
          <a:bodyPr/>
          <a:lstStyle/>
          <a:p>
            <a:endParaRPr lang="en-US"/>
          </a:p>
        </p:txBody>
      </p:sp>
      <p:sp>
        <p:nvSpPr>
          <p:cNvPr id="9" name="Text 5"/>
          <p:cNvSpPr/>
          <p:nvPr/>
        </p:nvSpPr>
        <p:spPr>
          <a:xfrm>
            <a:off x="932138" y="6019086"/>
            <a:ext cx="5316261" cy="584914"/>
          </a:xfrm>
          <a:prstGeom prst="rect">
            <a:avLst/>
          </a:prstGeom>
          <a:noFill/>
          <a:ln/>
        </p:spPr>
        <p:txBody>
          <a:bodyPr wrap="none" rtlCol="0" anchor="t"/>
          <a:lstStyle/>
          <a:p>
            <a:pPr marL="0" indent="0" algn="l">
              <a:lnSpc>
                <a:spcPts val="3670"/>
              </a:lnSpc>
              <a:buNone/>
            </a:pPr>
            <a:r>
              <a:rPr lang="en-US" sz="2622" b="1" dirty="0">
                <a:solidFill>
                  <a:srgbClr val="4C4C4D"/>
                </a:solidFill>
                <a:latin typeface="Heebo" pitchFamily="34" charset="0"/>
                <a:ea typeface="Heebo" pitchFamily="34" charset="-122"/>
                <a:cs typeface="Heebo" pitchFamily="34" charset="-120"/>
              </a:rPr>
              <a:t>by Siddhesh Sawant</a:t>
            </a:r>
            <a:endParaRPr lang="en-US" sz="2622"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4"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44000" y="0"/>
            <a:ext cx="5486400" cy="8329613"/>
          </a:xfrm>
          <a:prstGeom prst="rect">
            <a:avLst/>
          </a:prstGeom>
        </p:spPr>
      </p:pic>
      <p:sp>
        <p:nvSpPr>
          <p:cNvPr id="5" name="Text 2"/>
          <p:cNvSpPr/>
          <p:nvPr/>
        </p:nvSpPr>
        <p:spPr>
          <a:xfrm>
            <a:off x="932140" y="546613"/>
            <a:ext cx="6658689" cy="832366"/>
          </a:xfrm>
          <a:prstGeom prst="rect">
            <a:avLst/>
          </a:prstGeom>
          <a:noFill/>
          <a:ln/>
        </p:spPr>
        <p:txBody>
          <a:bodyPr wrap="none" rtlCol="0" anchor="t"/>
          <a:lstStyle/>
          <a:p>
            <a:pPr marL="0" indent="0">
              <a:lnSpc>
                <a:spcPts val="6554"/>
              </a:lnSpc>
              <a:buNone/>
            </a:pPr>
            <a:r>
              <a:rPr lang="en-US" sz="5243" b="1" dirty="0">
                <a:solidFill>
                  <a:srgbClr val="152D47"/>
                </a:solidFill>
                <a:latin typeface="Crimson Pro" pitchFamily="34" charset="0"/>
                <a:ea typeface="Crimson Pro" pitchFamily="34" charset="-122"/>
                <a:cs typeface="Crimson Pro" pitchFamily="34" charset="-120"/>
              </a:rPr>
              <a:t>Conclusion</a:t>
            </a:r>
            <a:endParaRPr lang="en-US" sz="5243" dirty="0"/>
          </a:p>
        </p:txBody>
      </p:sp>
      <p:sp>
        <p:nvSpPr>
          <p:cNvPr id="6" name="Shape 3"/>
          <p:cNvSpPr/>
          <p:nvPr/>
        </p:nvSpPr>
        <p:spPr>
          <a:xfrm>
            <a:off x="932140" y="1463623"/>
            <a:ext cx="599242" cy="599242"/>
          </a:xfrm>
          <a:prstGeom prst="roundRect">
            <a:avLst>
              <a:gd name="adj" fmla="val 8001"/>
            </a:avLst>
          </a:prstGeom>
          <a:solidFill>
            <a:srgbClr val="F2EEEE"/>
          </a:solidFill>
          <a:ln/>
        </p:spPr>
        <p:txBody>
          <a:bodyPr/>
          <a:lstStyle/>
          <a:p>
            <a:endParaRPr lang="en-US"/>
          </a:p>
        </p:txBody>
      </p:sp>
      <p:sp>
        <p:nvSpPr>
          <p:cNvPr id="7" name="Text 4"/>
          <p:cNvSpPr/>
          <p:nvPr/>
        </p:nvSpPr>
        <p:spPr>
          <a:xfrm>
            <a:off x="1160264" y="1563398"/>
            <a:ext cx="142875" cy="399574"/>
          </a:xfrm>
          <a:prstGeom prst="rect">
            <a:avLst/>
          </a:prstGeom>
          <a:noFill/>
          <a:ln/>
        </p:spPr>
        <p:txBody>
          <a:bodyPr wrap="none" rtlCol="0" anchor="t"/>
          <a:lstStyle/>
          <a:p>
            <a:pPr marL="0" indent="0" algn="ctr">
              <a:lnSpc>
                <a:spcPts val="3146"/>
              </a:lnSpc>
              <a:buNone/>
            </a:pPr>
            <a:r>
              <a:rPr lang="en-US" sz="3146" b="1" dirty="0">
                <a:solidFill>
                  <a:srgbClr val="4C4C4D"/>
                </a:solidFill>
                <a:latin typeface="Crimson Pro" pitchFamily="34" charset="0"/>
                <a:ea typeface="Crimson Pro" pitchFamily="34" charset="-122"/>
                <a:cs typeface="Crimson Pro" pitchFamily="34" charset="-120"/>
              </a:rPr>
              <a:t>1</a:t>
            </a:r>
            <a:endParaRPr lang="en-US" sz="3146" dirty="0"/>
          </a:p>
        </p:txBody>
      </p:sp>
      <p:sp>
        <p:nvSpPr>
          <p:cNvPr id="8" name="Text 5"/>
          <p:cNvSpPr/>
          <p:nvPr/>
        </p:nvSpPr>
        <p:spPr>
          <a:xfrm>
            <a:off x="1797725" y="1463623"/>
            <a:ext cx="3329345" cy="416123"/>
          </a:xfrm>
          <a:prstGeom prst="rect">
            <a:avLst/>
          </a:prstGeom>
          <a:noFill/>
          <a:ln/>
        </p:spPr>
        <p:txBody>
          <a:bodyPr wrap="none" rtlCol="0" anchor="t"/>
          <a:lstStyle/>
          <a:p>
            <a:pPr marL="0" indent="0">
              <a:lnSpc>
                <a:spcPts val="3277"/>
              </a:lnSpc>
              <a:buNone/>
            </a:pPr>
            <a:r>
              <a:rPr lang="en-US" sz="2622" b="1" dirty="0">
                <a:solidFill>
                  <a:srgbClr val="4C4C4D"/>
                </a:solidFill>
                <a:latin typeface="Crimson Pro" pitchFamily="34" charset="0"/>
                <a:ea typeface="Crimson Pro" pitchFamily="34" charset="-122"/>
                <a:cs typeface="Crimson Pro" pitchFamily="34" charset="-120"/>
              </a:rPr>
              <a:t>Enhanced Security</a:t>
            </a:r>
            <a:endParaRPr lang="en-US" sz="2622" dirty="0"/>
          </a:p>
        </p:txBody>
      </p:sp>
      <p:sp>
        <p:nvSpPr>
          <p:cNvPr id="9" name="Text 6"/>
          <p:cNvSpPr/>
          <p:nvPr/>
        </p:nvSpPr>
        <p:spPr>
          <a:xfrm>
            <a:off x="1797725" y="2039529"/>
            <a:ext cx="6414135" cy="852249"/>
          </a:xfrm>
          <a:prstGeom prst="rect">
            <a:avLst/>
          </a:prstGeom>
          <a:noFill/>
          <a:ln/>
        </p:spPr>
        <p:txBody>
          <a:bodyPr wrap="square" rtlCol="0" anchor="t"/>
          <a:lstStyle/>
          <a:p>
            <a:pPr marL="0" indent="0">
              <a:lnSpc>
                <a:spcPts val="3356"/>
              </a:lnSpc>
              <a:buNone/>
            </a:pPr>
            <a:r>
              <a:rPr lang="en-US" sz="2097" dirty="0">
                <a:solidFill>
                  <a:srgbClr val="4C4C4D"/>
                </a:solidFill>
                <a:latin typeface="Heebo" pitchFamily="34" charset="0"/>
                <a:ea typeface="Heebo" pitchFamily="34" charset="-122"/>
                <a:cs typeface="Heebo" pitchFamily="34" charset="-120"/>
              </a:rPr>
              <a:t>Network security posture has been significantly strengthened.</a:t>
            </a:r>
            <a:endParaRPr lang="en-US" sz="2097" dirty="0"/>
          </a:p>
        </p:txBody>
      </p:sp>
      <p:sp>
        <p:nvSpPr>
          <p:cNvPr id="10" name="Shape 7"/>
          <p:cNvSpPr/>
          <p:nvPr/>
        </p:nvSpPr>
        <p:spPr>
          <a:xfrm>
            <a:off x="932140" y="3457682"/>
            <a:ext cx="599242" cy="599242"/>
          </a:xfrm>
          <a:prstGeom prst="roundRect">
            <a:avLst>
              <a:gd name="adj" fmla="val 8001"/>
            </a:avLst>
          </a:prstGeom>
          <a:solidFill>
            <a:srgbClr val="F2EEEE"/>
          </a:solidFill>
          <a:ln/>
        </p:spPr>
        <p:txBody>
          <a:bodyPr/>
          <a:lstStyle/>
          <a:p>
            <a:endParaRPr lang="en-US"/>
          </a:p>
        </p:txBody>
      </p:sp>
      <p:sp>
        <p:nvSpPr>
          <p:cNvPr id="11" name="Text 8"/>
          <p:cNvSpPr/>
          <p:nvPr/>
        </p:nvSpPr>
        <p:spPr>
          <a:xfrm>
            <a:off x="1132642" y="3557456"/>
            <a:ext cx="198239" cy="399574"/>
          </a:xfrm>
          <a:prstGeom prst="rect">
            <a:avLst/>
          </a:prstGeom>
          <a:noFill/>
          <a:ln/>
        </p:spPr>
        <p:txBody>
          <a:bodyPr wrap="none" rtlCol="0" anchor="t"/>
          <a:lstStyle/>
          <a:p>
            <a:pPr marL="0" indent="0" algn="ctr">
              <a:lnSpc>
                <a:spcPts val="3146"/>
              </a:lnSpc>
              <a:buNone/>
            </a:pPr>
            <a:r>
              <a:rPr lang="en-US" sz="3146" b="1" dirty="0">
                <a:solidFill>
                  <a:srgbClr val="4C4C4D"/>
                </a:solidFill>
                <a:latin typeface="Crimson Pro" pitchFamily="34" charset="0"/>
                <a:ea typeface="Crimson Pro" pitchFamily="34" charset="-122"/>
                <a:cs typeface="Crimson Pro" pitchFamily="34" charset="-120"/>
              </a:rPr>
              <a:t>2</a:t>
            </a:r>
            <a:endParaRPr lang="en-US" sz="3146" dirty="0"/>
          </a:p>
        </p:txBody>
      </p:sp>
      <p:sp>
        <p:nvSpPr>
          <p:cNvPr id="12" name="Text 9"/>
          <p:cNvSpPr/>
          <p:nvPr/>
        </p:nvSpPr>
        <p:spPr>
          <a:xfrm>
            <a:off x="1797725" y="3457682"/>
            <a:ext cx="3329345" cy="416123"/>
          </a:xfrm>
          <a:prstGeom prst="rect">
            <a:avLst/>
          </a:prstGeom>
          <a:noFill/>
          <a:ln/>
        </p:spPr>
        <p:txBody>
          <a:bodyPr wrap="none" rtlCol="0" anchor="t"/>
          <a:lstStyle/>
          <a:p>
            <a:pPr marL="0" indent="0">
              <a:lnSpc>
                <a:spcPts val="3277"/>
              </a:lnSpc>
              <a:buNone/>
            </a:pPr>
            <a:r>
              <a:rPr lang="en-US" sz="2622" b="1" dirty="0">
                <a:solidFill>
                  <a:srgbClr val="4C4C4D"/>
                </a:solidFill>
                <a:latin typeface="Crimson Pro" pitchFamily="34" charset="0"/>
                <a:ea typeface="Crimson Pro" pitchFamily="34" charset="-122"/>
                <a:cs typeface="Crimson Pro" pitchFamily="34" charset="-120"/>
              </a:rPr>
              <a:t>Threat Mitigation</a:t>
            </a:r>
            <a:endParaRPr lang="en-US" sz="2622" dirty="0"/>
          </a:p>
        </p:txBody>
      </p:sp>
      <p:sp>
        <p:nvSpPr>
          <p:cNvPr id="13" name="Text 10"/>
          <p:cNvSpPr/>
          <p:nvPr/>
        </p:nvSpPr>
        <p:spPr>
          <a:xfrm>
            <a:off x="1797725" y="4033587"/>
            <a:ext cx="6414135" cy="426125"/>
          </a:xfrm>
          <a:prstGeom prst="rect">
            <a:avLst/>
          </a:prstGeom>
          <a:noFill/>
          <a:ln/>
        </p:spPr>
        <p:txBody>
          <a:bodyPr wrap="none" rtlCol="0" anchor="t"/>
          <a:lstStyle/>
          <a:p>
            <a:pPr marL="0" indent="0">
              <a:lnSpc>
                <a:spcPts val="3356"/>
              </a:lnSpc>
              <a:buNone/>
            </a:pPr>
            <a:r>
              <a:rPr lang="en-US" sz="2097" dirty="0">
                <a:solidFill>
                  <a:srgbClr val="4C4C4D"/>
                </a:solidFill>
                <a:latin typeface="Heebo" pitchFamily="34" charset="0"/>
                <a:ea typeface="Heebo" pitchFamily="34" charset="-122"/>
                <a:cs typeface="Heebo" pitchFamily="34" charset="-120"/>
              </a:rPr>
              <a:t>Potential threats are now effectively mitigated.</a:t>
            </a:r>
            <a:endParaRPr lang="en-US" sz="2097" dirty="0"/>
          </a:p>
        </p:txBody>
      </p:sp>
      <p:sp>
        <p:nvSpPr>
          <p:cNvPr id="14" name="Shape 11"/>
          <p:cNvSpPr/>
          <p:nvPr/>
        </p:nvSpPr>
        <p:spPr>
          <a:xfrm>
            <a:off x="932140" y="5025616"/>
            <a:ext cx="599242" cy="599242"/>
          </a:xfrm>
          <a:prstGeom prst="roundRect">
            <a:avLst>
              <a:gd name="adj" fmla="val 8001"/>
            </a:avLst>
          </a:prstGeom>
          <a:solidFill>
            <a:srgbClr val="F2EEEE"/>
          </a:solidFill>
          <a:ln/>
        </p:spPr>
        <p:txBody>
          <a:bodyPr/>
          <a:lstStyle/>
          <a:p>
            <a:endParaRPr lang="en-US"/>
          </a:p>
        </p:txBody>
      </p:sp>
      <p:sp>
        <p:nvSpPr>
          <p:cNvPr id="15" name="Text 12"/>
          <p:cNvSpPr/>
          <p:nvPr/>
        </p:nvSpPr>
        <p:spPr>
          <a:xfrm>
            <a:off x="1135499" y="5125390"/>
            <a:ext cx="192405" cy="399574"/>
          </a:xfrm>
          <a:prstGeom prst="rect">
            <a:avLst/>
          </a:prstGeom>
          <a:noFill/>
          <a:ln/>
        </p:spPr>
        <p:txBody>
          <a:bodyPr wrap="none" rtlCol="0" anchor="t"/>
          <a:lstStyle/>
          <a:p>
            <a:pPr marL="0" indent="0" algn="ctr">
              <a:lnSpc>
                <a:spcPts val="3146"/>
              </a:lnSpc>
              <a:buNone/>
            </a:pPr>
            <a:r>
              <a:rPr lang="en-US" sz="3146" b="1" dirty="0">
                <a:solidFill>
                  <a:srgbClr val="4C4C4D"/>
                </a:solidFill>
                <a:latin typeface="Crimson Pro" pitchFamily="34" charset="0"/>
                <a:ea typeface="Crimson Pro" pitchFamily="34" charset="-122"/>
                <a:cs typeface="Crimson Pro" pitchFamily="34" charset="-120"/>
              </a:rPr>
              <a:t>3</a:t>
            </a:r>
            <a:endParaRPr lang="en-US" sz="3146" dirty="0"/>
          </a:p>
        </p:txBody>
      </p:sp>
      <p:sp>
        <p:nvSpPr>
          <p:cNvPr id="16" name="Text 13"/>
          <p:cNvSpPr/>
          <p:nvPr/>
        </p:nvSpPr>
        <p:spPr>
          <a:xfrm>
            <a:off x="1797725" y="5025616"/>
            <a:ext cx="3329345" cy="416123"/>
          </a:xfrm>
          <a:prstGeom prst="rect">
            <a:avLst/>
          </a:prstGeom>
          <a:noFill/>
          <a:ln/>
        </p:spPr>
        <p:txBody>
          <a:bodyPr wrap="none" rtlCol="0" anchor="t"/>
          <a:lstStyle/>
          <a:p>
            <a:pPr marL="0" indent="0">
              <a:lnSpc>
                <a:spcPts val="3277"/>
              </a:lnSpc>
              <a:buNone/>
            </a:pPr>
            <a:r>
              <a:rPr lang="en-US" sz="2622" b="1" dirty="0">
                <a:solidFill>
                  <a:srgbClr val="4C4C4D"/>
                </a:solidFill>
                <a:latin typeface="Crimson Pro" pitchFamily="34" charset="0"/>
                <a:ea typeface="Crimson Pro" pitchFamily="34" charset="-122"/>
                <a:cs typeface="Crimson Pro" pitchFamily="34" charset="-120"/>
              </a:rPr>
              <a:t>Data Protection</a:t>
            </a:r>
            <a:endParaRPr lang="en-US" sz="2622" dirty="0"/>
          </a:p>
        </p:txBody>
      </p:sp>
      <p:sp>
        <p:nvSpPr>
          <p:cNvPr id="17" name="Text 14"/>
          <p:cNvSpPr/>
          <p:nvPr/>
        </p:nvSpPr>
        <p:spPr>
          <a:xfrm>
            <a:off x="1797725" y="5601521"/>
            <a:ext cx="6414135" cy="426125"/>
          </a:xfrm>
          <a:prstGeom prst="rect">
            <a:avLst/>
          </a:prstGeom>
          <a:noFill/>
          <a:ln/>
        </p:spPr>
        <p:txBody>
          <a:bodyPr wrap="none" rtlCol="0" anchor="t"/>
          <a:lstStyle/>
          <a:p>
            <a:pPr marL="0" indent="0">
              <a:lnSpc>
                <a:spcPts val="3356"/>
              </a:lnSpc>
              <a:buNone/>
            </a:pPr>
            <a:r>
              <a:rPr lang="en-US" sz="2097" dirty="0">
                <a:solidFill>
                  <a:srgbClr val="4C4C4D"/>
                </a:solidFill>
                <a:latin typeface="Heebo" pitchFamily="34" charset="0"/>
                <a:ea typeface="Heebo" pitchFamily="34" charset="-122"/>
                <a:cs typeface="Heebo" pitchFamily="34" charset="-120"/>
              </a:rPr>
              <a:t>Sensitive data is now more secure and confidential.</a:t>
            </a:r>
            <a:endParaRPr lang="en-US" sz="2097" dirty="0"/>
          </a:p>
        </p:txBody>
      </p:sp>
      <p:sp>
        <p:nvSpPr>
          <p:cNvPr id="18" name="Shape 15"/>
          <p:cNvSpPr/>
          <p:nvPr/>
        </p:nvSpPr>
        <p:spPr>
          <a:xfrm>
            <a:off x="932140" y="6593550"/>
            <a:ext cx="599242" cy="599242"/>
          </a:xfrm>
          <a:prstGeom prst="roundRect">
            <a:avLst>
              <a:gd name="adj" fmla="val 8001"/>
            </a:avLst>
          </a:prstGeom>
          <a:solidFill>
            <a:srgbClr val="F2EEEE"/>
          </a:solidFill>
          <a:ln/>
        </p:spPr>
        <p:txBody>
          <a:bodyPr/>
          <a:lstStyle/>
          <a:p>
            <a:endParaRPr lang="en-US"/>
          </a:p>
        </p:txBody>
      </p:sp>
      <p:sp>
        <p:nvSpPr>
          <p:cNvPr id="19" name="Text 16"/>
          <p:cNvSpPr/>
          <p:nvPr/>
        </p:nvSpPr>
        <p:spPr>
          <a:xfrm>
            <a:off x="1126331" y="6693325"/>
            <a:ext cx="210741" cy="399574"/>
          </a:xfrm>
          <a:prstGeom prst="rect">
            <a:avLst/>
          </a:prstGeom>
          <a:noFill/>
          <a:ln/>
        </p:spPr>
        <p:txBody>
          <a:bodyPr wrap="none" rtlCol="0" anchor="t"/>
          <a:lstStyle/>
          <a:p>
            <a:pPr marL="0" indent="0" algn="ctr">
              <a:lnSpc>
                <a:spcPts val="3146"/>
              </a:lnSpc>
              <a:buNone/>
            </a:pPr>
            <a:r>
              <a:rPr lang="en-US" sz="3146" b="1" dirty="0">
                <a:solidFill>
                  <a:srgbClr val="4C4C4D"/>
                </a:solidFill>
                <a:latin typeface="Crimson Pro" pitchFamily="34" charset="0"/>
                <a:ea typeface="Crimson Pro" pitchFamily="34" charset="-122"/>
                <a:cs typeface="Crimson Pro" pitchFamily="34" charset="-120"/>
              </a:rPr>
              <a:t>4</a:t>
            </a:r>
            <a:endParaRPr lang="en-US" sz="3146" dirty="0"/>
          </a:p>
        </p:txBody>
      </p:sp>
      <p:sp>
        <p:nvSpPr>
          <p:cNvPr id="20" name="Text 17"/>
          <p:cNvSpPr/>
          <p:nvPr/>
        </p:nvSpPr>
        <p:spPr>
          <a:xfrm>
            <a:off x="1797725" y="6593550"/>
            <a:ext cx="3329345" cy="416123"/>
          </a:xfrm>
          <a:prstGeom prst="rect">
            <a:avLst/>
          </a:prstGeom>
          <a:noFill/>
          <a:ln/>
        </p:spPr>
        <p:txBody>
          <a:bodyPr wrap="none" rtlCol="0" anchor="t"/>
          <a:lstStyle/>
          <a:p>
            <a:pPr marL="0" indent="0">
              <a:lnSpc>
                <a:spcPts val="3277"/>
              </a:lnSpc>
              <a:buNone/>
            </a:pPr>
            <a:r>
              <a:rPr lang="en-US" sz="2622" b="1" dirty="0">
                <a:solidFill>
                  <a:srgbClr val="4C4C4D"/>
                </a:solidFill>
                <a:latin typeface="Crimson Pro" pitchFamily="34" charset="0"/>
                <a:ea typeface="Crimson Pro" pitchFamily="34" charset="-122"/>
                <a:cs typeface="Crimson Pro" pitchFamily="34" charset="-120"/>
              </a:rPr>
              <a:t>Employee Awareness</a:t>
            </a:r>
            <a:endParaRPr lang="en-US" sz="2622" dirty="0"/>
          </a:p>
        </p:txBody>
      </p:sp>
      <p:sp>
        <p:nvSpPr>
          <p:cNvPr id="21" name="Text 18"/>
          <p:cNvSpPr/>
          <p:nvPr/>
        </p:nvSpPr>
        <p:spPr>
          <a:xfrm>
            <a:off x="1797725" y="7169456"/>
            <a:ext cx="6414135" cy="852249"/>
          </a:xfrm>
          <a:prstGeom prst="rect">
            <a:avLst/>
          </a:prstGeom>
          <a:noFill/>
          <a:ln/>
        </p:spPr>
        <p:txBody>
          <a:bodyPr wrap="square" rtlCol="0" anchor="t"/>
          <a:lstStyle/>
          <a:p>
            <a:pPr marL="0" indent="0">
              <a:lnSpc>
                <a:spcPts val="3356"/>
              </a:lnSpc>
              <a:buNone/>
            </a:pPr>
            <a:r>
              <a:rPr lang="en-US" sz="2097" dirty="0">
                <a:solidFill>
                  <a:srgbClr val="4C4C4D"/>
                </a:solidFill>
                <a:latin typeface="Heebo" pitchFamily="34" charset="0"/>
                <a:ea typeface="Heebo" pitchFamily="34" charset="-122"/>
                <a:cs typeface="Heebo" pitchFamily="34" charset="-120"/>
              </a:rPr>
              <a:t>Cyber security awareness has increased amongst all employees.</a:t>
            </a:r>
            <a:endParaRPr lang="en-US" sz="2097"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4" name="Image 0" descr="preencoded.png"/>
          <p:cNvPicPr>
            <a:picLocks noChangeAspect="1"/>
          </p:cNvPicPr>
          <p:nvPr/>
        </p:nvPicPr>
        <p:blipFill rotWithShape="1">
          <a:blip r:embed="rId3" cstate="email">
            <a:extLst>
              <a:ext uri="{28A0092B-C50C-407E-A947-70E740481C1C}">
                <a14:useLocalDpi xmlns:a14="http://schemas.microsoft.com/office/drawing/2010/main"/>
              </a:ext>
            </a:extLst>
          </a:blip>
          <a:srcRect l="-1"/>
          <a:stretch/>
        </p:blipFill>
        <p:spPr>
          <a:xfrm>
            <a:off x="9144000" y="0"/>
            <a:ext cx="5486400" cy="8229600"/>
          </a:xfrm>
          <a:prstGeom prst="rect">
            <a:avLst/>
          </a:prstGeom>
        </p:spPr>
      </p:pic>
      <p:sp>
        <p:nvSpPr>
          <p:cNvPr id="5" name="Text 2"/>
          <p:cNvSpPr/>
          <p:nvPr/>
        </p:nvSpPr>
        <p:spPr>
          <a:xfrm>
            <a:off x="932140" y="563020"/>
            <a:ext cx="6658689" cy="832366"/>
          </a:xfrm>
          <a:prstGeom prst="rect">
            <a:avLst/>
          </a:prstGeom>
          <a:noFill/>
          <a:ln/>
        </p:spPr>
        <p:txBody>
          <a:bodyPr wrap="none" rtlCol="0" anchor="t"/>
          <a:lstStyle/>
          <a:p>
            <a:pPr marL="0" indent="0">
              <a:lnSpc>
                <a:spcPts val="6554"/>
              </a:lnSpc>
              <a:buNone/>
            </a:pPr>
            <a:r>
              <a:rPr lang="en-US" sz="5243" b="1" dirty="0">
                <a:solidFill>
                  <a:srgbClr val="152D47"/>
                </a:solidFill>
                <a:latin typeface="Crimson Pro" pitchFamily="34" charset="0"/>
                <a:ea typeface="Crimson Pro" pitchFamily="34" charset="-122"/>
                <a:cs typeface="Crimson Pro" pitchFamily="34" charset="-120"/>
              </a:rPr>
              <a:t>Main Objectives</a:t>
            </a:r>
            <a:endParaRPr lang="en-US" sz="5243" dirty="0"/>
          </a:p>
        </p:txBody>
      </p:sp>
      <p:grpSp>
        <p:nvGrpSpPr>
          <p:cNvPr id="22" name="Group 21">
            <a:extLst>
              <a:ext uri="{FF2B5EF4-FFF2-40B4-BE49-F238E27FC236}">
                <a16:creationId xmlns:a16="http://schemas.microsoft.com/office/drawing/2014/main" id="{8F2F7E11-02C5-BFA0-1DC1-CD1809EFCE6F}"/>
              </a:ext>
            </a:extLst>
          </p:cNvPr>
          <p:cNvGrpSpPr/>
          <p:nvPr/>
        </p:nvGrpSpPr>
        <p:grpSpPr>
          <a:xfrm>
            <a:off x="932138" y="1744041"/>
            <a:ext cx="7279721" cy="5559163"/>
            <a:chOff x="932138" y="1964174"/>
            <a:chExt cx="7279721" cy="5559163"/>
          </a:xfrm>
        </p:grpSpPr>
        <p:grpSp>
          <p:nvGrpSpPr>
            <p:cNvPr id="21" name="Group 20">
              <a:extLst>
                <a:ext uri="{FF2B5EF4-FFF2-40B4-BE49-F238E27FC236}">
                  <a16:creationId xmlns:a16="http://schemas.microsoft.com/office/drawing/2014/main" id="{96389464-4A95-D5FF-CF32-6F87BA2A1752}"/>
                </a:ext>
              </a:extLst>
            </p:cNvPr>
            <p:cNvGrpSpPr/>
            <p:nvPr/>
          </p:nvGrpSpPr>
          <p:grpSpPr>
            <a:xfrm>
              <a:off x="932140" y="1964174"/>
              <a:ext cx="7279719" cy="1062038"/>
              <a:chOff x="932140" y="1964174"/>
              <a:chExt cx="7279719" cy="1062038"/>
            </a:xfrm>
          </p:grpSpPr>
          <p:pic>
            <p:nvPicPr>
              <p:cNvPr id="6" name="Image 1" descr="preencoded.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32140" y="1964174"/>
                <a:ext cx="665798" cy="665798"/>
              </a:xfrm>
              <a:prstGeom prst="rect">
                <a:avLst/>
              </a:prstGeom>
            </p:spPr>
          </p:pic>
          <p:sp>
            <p:nvSpPr>
              <p:cNvPr id="7" name="Text 3"/>
              <p:cNvSpPr/>
              <p:nvPr/>
            </p:nvSpPr>
            <p:spPr>
              <a:xfrm>
                <a:off x="1708725" y="2089011"/>
                <a:ext cx="3329345" cy="416123"/>
              </a:xfrm>
              <a:prstGeom prst="rect">
                <a:avLst/>
              </a:prstGeom>
              <a:noFill/>
              <a:ln/>
            </p:spPr>
            <p:txBody>
              <a:bodyPr wrap="none" rtlCol="0" anchor="t"/>
              <a:lstStyle/>
              <a:p>
                <a:pPr marL="0" indent="0" algn="l">
                  <a:lnSpc>
                    <a:spcPts val="3277"/>
                  </a:lnSpc>
                  <a:buNone/>
                </a:pPr>
                <a:r>
                  <a:rPr lang="en-US" sz="2622" b="1" dirty="0">
                    <a:solidFill>
                      <a:srgbClr val="4C4C4D"/>
                    </a:solidFill>
                    <a:latin typeface="Crimson Pro" pitchFamily="34" charset="0"/>
                    <a:ea typeface="Crimson Pro" pitchFamily="34" charset="-122"/>
                    <a:cs typeface="Crimson Pro" pitchFamily="34" charset="-120"/>
                  </a:rPr>
                  <a:t>Security Protocols</a:t>
                </a:r>
                <a:endParaRPr lang="en-US" sz="2622" dirty="0"/>
              </a:p>
            </p:txBody>
          </p:sp>
          <p:sp>
            <p:nvSpPr>
              <p:cNvPr id="8" name="Text 4"/>
              <p:cNvSpPr/>
              <p:nvPr/>
            </p:nvSpPr>
            <p:spPr>
              <a:xfrm>
                <a:off x="932140" y="2600087"/>
                <a:ext cx="7279719" cy="426125"/>
              </a:xfrm>
              <a:prstGeom prst="rect">
                <a:avLst/>
              </a:prstGeom>
              <a:noFill/>
              <a:ln/>
            </p:spPr>
            <p:txBody>
              <a:bodyPr wrap="none" rtlCol="0" anchor="t"/>
              <a:lstStyle/>
              <a:p>
                <a:pPr marL="0" indent="0" algn="l">
                  <a:lnSpc>
                    <a:spcPts val="3356"/>
                  </a:lnSpc>
                  <a:buNone/>
                </a:pPr>
                <a:r>
                  <a:rPr lang="en-US" sz="2097" dirty="0">
                    <a:solidFill>
                      <a:srgbClr val="4C4C4D"/>
                    </a:solidFill>
                    <a:latin typeface="Heebo" pitchFamily="34" charset="0"/>
                    <a:ea typeface="Heebo" pitchFamily="34" charset="-122"/>
                    <a:cs typeface="Heebo" pitchFamily="34" charset="-120"/>
                  </a:rPr>
                  <a:t>Implement robust security protocols to protect our network.</a:t>
                </a:r>
                <a:endParaRPr lang="en-US" sz="2097" dirty="0"/>
              </a:p>
            </p:txBody>
          </p:sp>
        </p:grpSp>
        <p:grpSp>
          <p:nvGrpSpPr>
            <p:cNvPr id="20" name="Group 19">
              <a:extLst>
                <a:ext uri="{FF2B5EF4-FFF2-40B4-BE49-F238E27FC236}">
                  <a16:creationId xmlns:a16="http://schemas.microsoft.com/office/drawing/2014/main" id="{0433D16F-7291-7621-847C-56786DF65D91}"/>
                </a:ext>
              </a:extLst>
            </p:cNvPr>
            <p:cNvGrpSpPr/>
            <p:nvPr/>
          </p:nvGrpSpPr>
          <p:grpSpPr>
            <a:xfrm>
              <a:off x="932139" y="3441593"/>
              <a:ext cx="7279719" cy="1091923"/>
              <a:chOff x="932139" y="3265885"/>
              <a:chExt cx="7279719" cy="1091923"/>
            </a:xfrm>
          </p:grpSpPr>
          <p:pic>
            <p:nvPicPr>
              <p:cNvPr id="9" name="Image 2" descr="preencoded.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32140" y="3265885"/>
                <a:ext cx="665798" cy="665798"/>
              </a:xfrm>
              <a:prstGeom prst="rect">
                <a:avLst/>
              </a:prstGeom>
            </p:spPr>
          </p:pic>
          <p:sp>
            <p:nvSpPr>
              <p:cNvPr id="10" name="Text 5"/>
              <p:cNvSpPr/>
              <p:nvPr/>
            </p:nvSpPr>
            <p:spPr>
              <a:xfrm>
                <a:off x="1708724" y="3292554"/>
                <a:ext cx="3329345" cy="416123"/>
              </a:xfrm>
              <a:prstGeom prst="rect">
                <a:avLst/>
              </a:prstGeom>
              <a:noFill/>
              <a:ln/>
            </p:spPr>
            <p:txBody>
              <a:bodyPr wrap="none" rtlCol="0" anchor="t"/>
              <a:lstStyle/>
              <a:p>
                <a:pPr marL="0" indent="0" algn="l">
                  <a:lnSpc>
                    <a:spcPts val="3277"/>
                  </a:lnSpc>
                  <a:buNone/>
                </a:pPr>
                <a:r>
                  <a:rPr lang="en-US" sz="2622" b="1" dirty="0">
                    <a:solidFill>
                      <a:srgbClr val="4C4C4D"/>
                    </a:solidFill>
                    <a:latin typeface="Crimson Pro" pitchFamily="34" charset="0"/>
                    <a:ea typeface="Crimson Pro" pitchFamily="34" charset="-122"/>
                    <a:cs typeface="Crimson Pro" pitchFamily="34" charset="-120"/>
                  </a:rPr>
                  <a:t>Employee Training</a:t>
                </a:r>
                <a:endParaRPr lang="en-US" sz="2622" dirty="0"/>
              </a:p>
            </p:txBody>
          </p:sp>
          <p:sp>
            <p:nvSpPr>
              <p:cNvPr id="11" name="Text 6"/>
              <p:cNvSpPr/>
              <p:nvPr/>
            </p:nvSpPr>
            <p:spPr>
              <a:xfrm>
                <a:off x="932139" y="3931683"/>
                <a:ext cx="7279719" cy="426125"/>
              </a:xfrm>
              <a:prstGeom prst="rect">
                <a:avLst/>
              </a:prstGeom>
              <a:noFill/>
              <a:ln/>
            </p:spPr>
            <p:txBody>
              <a:bodyPr wrap="none" rtlCol="0" anchor="t"/>
              <a:lstStyle/>
              <a:p>
                <a:pPr marL="0" indent="0" algn="l">
                  <a:lnSpc>
                    <a:spcPts val="3356"/>
                  </a:lnSpc>
                  <a:buNone/>
                </a:pPr>
                <a:r>
                  <a:rPr lang="en-US" sz="2097" dirty="0">
                    <a:solidFill>
                      <a:srgbClr val="4C4C4D"/>
                    </a:solidFill>
                    <a:latin typeface="Heebo" pitchFamily="34" charset="0"/>
                    <a:ea typeface="Heebo" pitchFamily="34" charset="-122"/>
                    <a:cs typeface="Heebo" pitchFamily="34" charset="-120"/>
                  </a:rPr>
                  <a:t>Provide comprehensive cyber security training to all staff.</a:t>
                </a:r>
                <a:endParaRPr lang="en-US" sz="2097" dirty="0"/>
              </a:p>
            </p:txBody>
          </p:sp>
        </p:grpSp>
        <p:grpSp>
          <p:nvGrpSpPr>
            <p:cNvPr id="18" name="Group 17">
              <a:extLst>
                <a:ext uri="{FF2B5EF4-FFF2-40B4-BE49-F238E27FC236}">
                  <a16:creationId xmlns:a16="http://schemas.microsoft.com/office/drawing/2014/main" id="{7166A789-A058-4697-B9BD-BEF136847A9A}"/>
                </a:ext>
              </a:extLst>
            </p:cNvPr>
            <p:cNvGrpSpPr/>
            <p:nvPr/>
          </p:nvGrpSpPr>
          <p:grpSpPr>
            <a:xfrm>
              <a:off x="932139" y="4948897"/>
              <a:ext cx="7279719" cy="1068643"/>
              <a:chOff x="932139" y="4517590"/>
              <a:chExt cx="7279719" cy="1068643"/>
            </a:xfrm>
          </p:grpSpPr>
          <p:pic>
            <p:nvPicPr>
              <p:cNvPr id="12" name="Image 3" descr="preencoded.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32139" y="4517590"/>
                <a:ext cx="665798" cy="665798"/>
              </a:xfrm>
              <a:prstGeom prst="rect">
                <a:avLst/>
              </a:prstGeom>
            </p:spPr>
          </p:pic>
          <p:sp>
            <p:nvSpPr>
              <p:cNvPr id="13" name="Text 7"/>
              <p:cNvSpPr/>
              <p:nvPr/>
            </p:nvSpPr>
            <p:spPr>
              <a:xfrm>
                <a:off x="1708725" y="4548122"/>
                <a:ext cx="3329345" cy="416123"/>
              </a:xfrm>
              <a:prstGeom prst="rect">
                <a:avLst/>
              </a:prstGeom>
              <a:noFill/>
              <a:ln/>
            </p:spPr>
            <p:txBody>
              <a:bodyPr wrap="none" rtlCol="0" anchor="t"/>
              <a:lstStyle/>
              <a:p>
                <a:pPr marL="0" indent="0" algn="l">
                  <a:lnSpc>
                    <a:spcPts val="3277"/>
                  </a:lnSpc>
                  <a:buNone/>
                </a:pPr>
                <a:r>
                  <a:rPr lang="en-US" sz="2622" b="1" dirty="0">
                    <a:solidFill>
                      <a:srgbClr val="4C4C4D"/>
                    </a:solidFill>
                    <a:latin typeface="Crimson Pro" pitchFamily="34" charset="0"/>
                    <a:ea typeface="Crimson Pro" pitchFamily="34" charset="-122"/>
                    <a:cs typeface="Crimson Pro" pitchFamily="34" charset="-120"/>
                  </a:rPr>
                  <a:t>Incident Response</a:t>
                </a:r>
                <a:endParaRPr lang="en-US" sz="2622" dirty="0"/>
              </a:p>
            </p:txBody>
          </p:sp>
          <p:sp>
            <p:nvSpPr>
              <p:cNvPr id="14" name="Text 8"/>
              <p:cNvSpPr/>
              <p:nvPr/>
            </p:nvSpPr>
            <p:spPr>
              <a:xfrm>
                <a:off x="932139" y="5160108"/>
                <a:ext cx="7279719" cy="426125"/>
              </a:xfrm>
              <a:prstGeom prst="rect">
                <a:avLst/>
              </a:prstGeom>
              <a:noFill/>
              <a:ln/>
            </p:spPr>
            <p:txBody>
              <a:bodyPr wrap="none" rtlCol="0" anchor="t"/>
              <a:lstStyle/>
              <a:p>
                <a:pPr marL="0" indent="0" algn="l">
                  <a:lnSpc>
                    <a:spcPts val="3356"/>
                  </a:lnSpc>
                  <a:buNone/>
                </a:pPr>
                <a:r>
                  <a:rPr lang="en-US" sz="2097" dirty="0">
                    <a:solidFill>
                      <a:srgbClr val="4C4C4D"/>
                    </a:solidFill>
                    <a:latin typeface="Heebo" pitchFamily="34" charset="0"/>
                    <a:ea typeface="Heebo" pitchFamily="34" charset="-122"/>
                    <a:cs typeface="Heebo" pitchFamily="34" charset="-120"/>
                  </a:rPr>
                  <a:t>Create an effective incident response plan for quick action.</a:t>
                </a:r>
                <a:endParaRPr lang="en-US" sz="2097" dirty="0"/>
              </a:p>
            </p:txBody>
          </p:sp>
        </p:grpSp>
        <p:grpSp>
          <p:nvGrpSpPr>
            <p:cNvPr id="19" name="Group 18">
              <a:extLst>
                <a:ext uri="{FF2B5EF4-FFF2-40B4-BE49-F238E27FC236}">
                  <a16:creationId xmlns:a16="http://schemas.microsoft.com/office/drawing/2014/main" id="{B106FAE0-9AFD-CB01-C7C1-723CD56FA3B8}"/>
                </a:ext>
              </a:extLst>
            </p:cNvPr>
            <p:cNvGrpSpPr/>
            <p:nvPr/>
          </p:nvGrpSpPr>
          <p:grpSpPr>
            <a:xfrm>
              <a:off x="932138" y="6432920"/>
              <a:ext cx="7279719" cy="1090417"/>
              <a:chOff x="932138" y="6432920"/>
              <a:chExt cx="7279719" cy="1090417"/>
            </a:xfrm>
          </p:grpSpPr>
          <p:pic>
            <p:nvPicPr>
              <p:cNvPr id="15" name="Image 4" descr="preencoded.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32140" y="6432920"/>
                <a:ext cx="665798" cy="665798"/>
              </a:xfrm>
              <a:prstGeom prst="rect">
                <a:avLst/>
              </a:prstGeom>
            </p:spPr>
          </p:pic>
          <p:sp>
            <p:nvSpPr>
              <p:cNvPr id="16" name="Text 9"/>
              <p:cNvSpPr/>
              <p:nvPr/>
            </p:nvSpPr>
            <p:spPr>
              <a:xfrm>
                <a:off x="1708725" y="6466032"/>
                <a:ext cx="3329345" cy="416123"/>
              </a:xfrm>
              <a:prstGeom prst="rect">
                <a:avLst/>
              </a:prstGeom>
              <a:noFill/>
              <a:ln/>
            </p:spPr>
            <p:txBody>
              <a:bodyPr wrap="none" rtlCol="0" anchor="t"/>
              <a:lstStyle/>
              <a:p>
                <a:pPr marL="0" indent="0" algn="l">
                  <a:lnSpc>
                    <a:spcPts val="3277"/>
                  </a:lnSpc>
                  <a:buNone/>
                </a:pPr>
                <a:r>
                  <a:rPr lang="en-US" sz="2622" b="1" dirty="0">
                    <a:solidFill>
                      <a:srgbClr val="4C4C4D"/>
                    </a:solidFill>
                    <a:latin typeface="Crimson Pro" pitchFamily="34" charset="0"/>
                    <a:ea typeface="Crimson Pro" pitchFamily="34" charset="-122"/>
                    <a:cs typeface="Crimson Pro" pitchFamily="34" charset="-120"/>
                  </a:rPr>
                  <a:t>Security Audits</a:t>
                </a:r>
                <a:endParaRPr lang="en-US" sz="2622" dirty="0"/>
              </a:p>
            </p:txBody>
          </p:sp>
          <p:sp>
            <p:nvSpPr>
              <p:cNvPr id="17" name="Text 10"/>
              <p:cNvSpPr/>
              <p:nvPr/>
            </p:nvSpPr>
            <p:spPr>
              <a:xfrm>
                <a:off x="932138" y="7097212"/>
                <a:ext cx="7279719" cy="426125"/>
              </a:xfrm>
              <a:prstGeom prst="rect">
                <a:avLst/>
              </a:prstGeom>
              <a:noFill/>
              <a:ln/>
            </p:spPr>
            <p:txBody>
              <a:bodyPr wrap="none" rtlCol="0" anchor="t"/>
              <a:lstStyle/>
              <a:p>
                <a:pPr marL="0" indent="0" algn="l">
                  <a:lnSpc>
                    <a:spcPts val="3356"/>
                  </a:lnSpc>
                  <a:buNone/>
                </a:pPr>
                <a:r>
                  <a:rPr lang="en-US" sz="2097" dirty="0">
                    <a:solidFill>
                      <a:srgbClr val="4C4C4D"/>
                    </a:solidFill>
                    <a:latin typeface="Heebo" pitchFamily="34" charset="0"/>
                    <a:ea typeface="Heebo" pitchFamily="34" charset="-122"/>
                    <a:cs typeface="Heebo" pitchFamily="34" charset="-120"/>
                  </a:rPr>
                  <a:t>Establish regular security audits to maintain vigilance.</a:t>
                </a:r>
                <a:endParaRPr lang="en-US" sz="2097" dirty="0"/>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4" name="Text 2"/>
          <p:cNvSpPr/>
          <p:nvPr/>
        </p:nvSpPr>
        <p:spPr>
          <a:xfrm>
            <a:off x="932140" y="579953"/>
            <a:ext cx="9079349" cy="832366"/>
          </a:xfrm>
          <a:prstGeom prst="rect">
            <a:avLst/>
          </a:prstGeom>
          <a:noFill/>
          <a:ln/>
        </p:spPr>
        <p:txBody>
          <a:bodyPr wrap="none" rtlCol="0" anchor="t"/>
          <a:lstStyle/>
          <a:p>
            <a:pPr marL="0" indent="0">
              <a:lnSpc>
                <a:spcPts val="6554"/>
              </a:lnSpc>
              <a:buNone/>
            </a:pPr>
            <a:r>
              <a:rPr lang="en-US" sz="5243" b="1" dirty="0">
                <a:solidFill>
                  <a:srgbClr val="152D47"/>
                </a:solidFill>
                <a:latin typeface="Crimson Pro" pitchFamily="34" charset="0"/>
                <a:ea typeface="Crimson Pro" pitchFamily="34" charset="-122"/>
                <a:cs typeface="Crimson Pro" pitchFamily="34" charset="-120"/>
              </a:rPr>
              <a:t>Implementing Security Protocols</a:t>
            </a:r>
            <a:endParaRPr lang="en-US" sz="5243" dirty="0"/>
          </a:p>
        </p:txBody>
      </p:sp>
      <p:grpSp>
        <p:nvGrpSpPr>
          <p:cNvPr id="36" name="Group 35">
            <a:extLst>
              <a:ext uri="{FF2B5EF4-FFF2-40B4-BE49-F238E27FC236}">
                <a16:creationId xmlns:a16="http://schemas.microsoft.com/office/drawing/2014/main" id="{DE7B143B-92C4-577C-A3C4-5EFCB4887B3E}"/>
              </a:ext>
            </a:extLst>
          </p:cNvPr>
          <p:cNvGrpSpPr/>
          <p:nvPr/>
        </p:nvGrpSpPr>
        <p:grpSpPr>
          <a:xfrm>
            <a:off x="1031974" y="1550461"/>
            <a:ext cx="13304512" cy="6323542"/>
            <a:chOff x="1031974" y="1685925"/>
            <a:chExt cx="12666286" cy="6323542"/>
          </a:xfrm>
        </p:grpSpPr>
        <p:sp>
          <p:nvSpPr>
            <p:cNvPr id="5" name="Shape 3"/>
            <p:cNvSpPr/>
            <p:nvPr/>
          </p:nvSpPr>
          <p:spPr>
            <a:xfrm>
              <a:off x="1315044" y="1758739"/>
              <a:ext cx="36000" cy="6250728"/>
            </a:xfrm>
            <a:prstGeom prst="roundRect">
              <a:avLst>
                <a:gd name="adj" fmla="val 144329"/>
              </a:avLst>
            </a:prstGeom>
            <a:solidFill>
              <a:srgbClr val="D8D4D4"/>
            </a:solidFill>
            <a:ln/>
          </p:spPr>
          <p:txBody>
            <a:bodyPr/>
            <a:lstStyle/>
            <a:p>
              <a:endParaRPr lang="en-US"/>
            </a:p>
          </p:txBody>
        </p:sp>
        <p:grpSp>
          <p:nvGrpSpPr>
            <p:cNvPr id="35" name="Group 34">
              <a:extLst>
                <a:ext uri="{FF2B5EF4-FFF2-40B4-BE49-F238E27FC236}">
                  <a16:creationId xmlns:a16="http://schemas.microsoft.com/office/drawing/2014/main" id="{AC9DFFE4-36FC-A5A7-C79A-4870B7D17E27}"/>
                </a:ext>
              </a:extLst>
            </p:cNvPr>
            <p:cNvGrpSpPr/>
            <p:nvPr/>
          </p:nvGrpSpPr>
          <p:grpSpPr>
            <a:xfrm>
              <a:off x="1031974" y="1685925"/>
              <a:ext cx="12666286" cy="884144"/>
              <a:chOff x="1031974" y="1922838"/>
              <a:chExt cx="12666286" cy="884144"/>
            </a:xfrm>
          </p:grpSpPr>
          <p:sp>
            <p:nvSpPr>
              <p:cNvPr id="6" name="Shape 4"/>
              <p:cNvSpPr/>
              <p:nvPr/>
            </p:nvSpPr>
            <p:spPr>
              <a:xfrm>
                <a:off x="1631216" y="2205790"/>
                <a:ext cx="932140" cy="33218"/>
              </a:xfrm>
              <a:prstGeom prst="roundRect">
                <a:avLst>
                  <a:gd name="adj" fmla="val 144329"/>
                </a:avLst>
              </a:prstGeom>
              <a:solidFill>
                <a:srgbClr val="D8D4D4"/>
              </a:solidFill>
              <a:ln/>
            </p:spPr>
            <p:txBody>
              <a:bodyPr/>
              <a:lstStyle/>
              <a:p>
                <a:endParaRPr lang="en-US"/>
              </a:p>
            </p:txBody>
          </p:sp>
          <p:sp>
            <p:nvSpPr>
              <p:cNvPr id="7" name="Shape 5"/>
              <p:cNvSpPr/>
              <p:nvPr/>
            </p:nvSpPr>
            <p:spPr>
              <a:xfrm>
                <a:off x="1031974" y="1922838"/>
                <a:ext cx="599242" cy="599242"/>
              </a:xfrm>
              <a:prstGeom prst="roundRect">
                <a:avLst>
                  <a:gd name="adj" fmla="val 8001"/>
                </a:avLst>
              </a:prstGeom>
              <a:solidFill>
                <a:srgbClr val="F2EEEE"/>
              </a:solidFill>
              <a:ln/>
            </p:spPr>
            <p:txBody>
              <a:bodyPr/>
              <a:lstStyle/>
              <a:p>
                <a:endParaRPr lang="en-US"/>
              </a:p>
            </p:txBody>
          </p:sp>
          <p:sp>
            <p:nvSpPr>
              <p:cNvPr id="8" name="Text 6"/>
              <p:cNvSpPr/>
              <p:nvPr/>
            </p:nvSpPr>
            <p:spPr>
              <a:xfrm>
                <a:off x="1260098" y="2022613"/>
                <a:ext cx="142875" cy="399574"/>
              </a:xfrm>
              <a:prstGeom prst="rect">
                <a:avLst/>
              </a:prstGeom>
              <a:noFill/>
              <a:ln/>
            </p:spPr>
            <p:txBody>
              <a:bodyPr wrap="none" rtlCol="0" anchor="t"/>
              <a:lstStyle/>
              <a:p>
                <a:pPr marL="0" indent="0" algn="ctr">
                  <a:lnSpc>
                    <a:spcPts val="3146"/>
                  </a:lnSpc>
                  <a:buNone/>
                </a:pPr>
                <a:r>
                  <a:rPr lang="en-US" sz="3146" b="1" dirty="0">
                    <a:solidFill>
                      <a:srgbClr val="4C4C4D"/>
                    </a:solidFill>
                    <a:latin typeface="Crimson Pro" pitchFamily="34" charset="0"/>
                    <a:ea typeface="Crimson Pro" pitchFamily="34" charset="-122"/>
                    <a:cs typeface="Crimson Pro" pitchFamily="34" charset="-120"/>
                  </a:rPr>
                  <a:t>1</a:t>
                </a:r>
                <a:endParaRPr lang="en-US" sz="3146" dirty="0"/>
              </a:p>
            </p:txBody>
          </p:sp>
          <p:sp>
            <p:nvSpPr>
              <p:cNvPr id="9" name="Text 7"/>
              <p:cNvSpPr/>
              <p:nvPr/>
            </p:nvSpPr>
            <p:spPr>
              <a:xfrm>
                <a:off x="2796421" y="1940416"/>
                <a:ext cx="3329345" cy="416123"/>
              </a:xfrm>
              <a:prstGeom prst="rect">
                <a:avLst/>
              </a:prstGeom>
              <a:noFill/>
              <a:ln/>
            </p:spPr>
            <p:txBody>
              <a:bodyPr wrap="none" rtlCol="0" anchor="t"/>
              <a:lstStyle/>
              <a:p>
                <a:pPr marL="0" indent="0" algn="l">
                  <a:lnSpc>
                    <a:spcPts val="3277"/>
                  </a:lnSpc>
                  <a:buNone/>
                </a:pPr>
                <a:r>
                  <a:rPr lang="en-US" sz="2622" b="1" dirty="0">
                    <a:solidFill>
                      <a:srgbClr val="4C4C4D"/>
                    </a:solidFill>
                    <a:latin typeface="Crimson Pro" pitchFamily="34" charset="0"/>
                    <a:ea typeface="Crimson Pro" pitchFamily="34" charset="-122"/>
                    <a:cs typeface="Crimson Pro" pitchFamily="34" charset="-120"/>
                  </a:rPr>
                  <a:t>Reporting Breach</a:t>
                </a:r>
                <a:endParaRPr lang="en-US" sz="2622" dirty="0"/>
              </a:p>
            </p:txBody>
          </p:sp>
          <p:sp>
            <p:nvSpPr>
              <p:cNvPr id="10" name="Text 8"/>
              <p:cNvSpPr/>
              <p:nvPr/>
            </p:nvSpPr>
            <p:spPr>
              <a:xfrm>
                <a:off x="2796421" y="2380857"/>
                <a:ext cx="10901839" cy="426125"/>
              </a:xfrm>
              <a:prstGeom prst="rect">
                <a:avLst/>
              </a:prstGeom>
              <a:noFill/>
              <a:ln/>
            </p:spPr>
            <p:txBody>
              <a:bodyPr wrap="none" rtlCol="0" anchor="t"/>
              <a:lstStyle/>
              <a:p>
                <a:pPr marL="0" indent="0" algn="l">
                  <a:lnSpc>
                    <a:spcPts val="3356"/>
                  </a:lnSpc>
                  <a:buNone/>
                </a:pPr>
                <a:r>
                  <a:rPr lang="en-US" sz="2097" dirty="0">
                    <a:solidFill>
                      <a:srgbClr val="4C4C4D"/>
                    </a:solidFill>
                    <a:latin typeface="Heebo" pitchFamily="34" charset="0"/>
                    <a:ea typeface="Heebo" pitchFamily="34" charset="-122"/>
                    <a:cs typeface="Heebo" pitchFamily="34" charset="-120"/>
                  </a:rPr>
                  <a:t>XYZ should report breaches to ICO as soon as they are found.</a:t>
                </a:r>
                <a:endParaRPr lang="en-US" sz="2097" dirty="0"/>
              </a:p>
            </p:txBody>
          </p:sp>
        </p:grpSp>
        <p:grpSp>
          <p:nvGrpSpPr>
            <p:cNvPr id="34" name="Group 33">
              <a:extLst>
                <a:ext uri="{FF2B5EF4-FFF2-40B4-BE49-F238E27FC236}">
                  <a16:creationId xmlns:a16="http://schemas.microsoft.com/office/drawing/2014/main" id="{A82BC255-0092-0573-995E-1F1F6604F8AD}"/>
                </a:ext>
              </a:extLst>
            </p:cNvPr>
            <p:cNvGrpSpPr/>
            <p:nvPr/>
          </p:nvGrpSpPr>
          <p:grpSpPr>
            <a:xfrm>
              <a:off x="1031974" y="2802602"/>
              <a:ext cx="12666286" cy="921242"/>
              <a:chOff x="1031974" y="3639880"/>
              <a:chExt cx="12666286" cy="921242"/>
            </a:xfrm>
          </p:grpSpPr>
          <p:sp>
            <p:nvSpPr>
              <p:cNvPr id="11" name="Shape 9"/>
              <p:cNvSpPr/>
              <p:nvPr/>
            </p:nvSpPr>
            <p:spPr>
              <a:xfrm>
                <a:off x="1631216" y="3956051"/>
                <a:ext cx="932140" cy="33218"/>
              </a:xfrm>
              <a:prstGeom prst="roundRect">
                <a:avLst>
                  <a:gd name="adj" fmla="val 144329"/>
                </a:avLst>
              </a:prstGeom>
              <a:solidFill>
                <a:srgbClr val="D8D4D4"/>
              </a:solidFill>
              <a:ln/>
            </p:spPr>
            <p:txBody>
              <a:bodyPr/>
              <a:lstStyle/>
              <a:p>
                <a:endParaRPr lang="en-US"/>
              </a:p>
            </p:txBody>
          </p:sp>
          <p:sp>
            <p:nvSpPr>
              <p:cNvPr id="12" name="Shape 10"/>
              <p:cNvSpPr/>
              <p:nvPr/>
            </p:nvSpPr>
            <p:spPr>
              <a:xfrm>
                <a:off x="1031974" y="3673099"/>
                <a:ext cx="599242" cy="599242"/>
              </a:xfrm>
              <a:prstGeom prst="roundRect">
                <a:avLst>
                  <a:gd name="adj" fmla="val 8001"/>
                </a:avLst>
              </a:prstGeom>
              <a:solidFill>
                <a:srgbClr val="F2EEEE"/>
              </a:solidFill>
              <a:ln/>
            </p:spPr>
            <p:txBody>
              <a:bodyPr/>
              <a:lstStyle/>
              <a:p>
                <a:endParaRPr lang="en-US"/>
              </a:p>
            </p:txBody>
          </p:sp>
          <p:sp>
            <p:nvSpPr>
              <p:cNvPr id="13" name="Text 11"/>
              <p:cNvSpPr/>
              <p:nvPr/>
            </p:nvSpPr>
            <p:spPr>
              <a:xfrm>
                <a:off x="1232475" y="3772873"/>
                <a:ext cx="198239" cy="399574"/>
              </a:xfrm>
              <a:prstGeom prst="rect">
                <a:avLst/>
              </a:prstGeom>
              <a:noFill/>
              <a:ln/>
            </p:spPr>
            <p:txBody>
              <a:bodyPr wrap="none" rtlCol="0" anchor="t"/>
              <a:lstStyle/>
              <a:p>
                <a:pPr marL="0" indent="0" algn="ctr">
                  <a:lnSpc>
                    <a:spcPts val="3146"/>
                  </a:lnSpc>
                  <a:buNone/>
                </a:pPr>
                <a:r>
                  <a:rPr lang="en-US" sz="3146" b="1" dirty="0">
                    <a:solidFill>
                      <a:srgbClr val="4C4C4D"/>
                    </a:solidFill>
                    <a:latin typeface="Crimson Pro" pitchFamily="34" charset="0"/>
                    <a:ea typeface="Crimson Pro" pitchFamily="34" charset="-122"/>
                    <a:cs typeface="Crimson Pro" pitchFamily="34" charset="-120"/>
                  </a:rPr>
                  <a:t>2</a:t>
                </a:r>
                <a:endParaRPr lang="en-US" sz="3146" dirty="0"/>
              </a:p>
            </p:txBody>
          </p:sp>
          <p:sp>
            <p:nvSpPr>
              <p:cNvPr id="14" name="Text 12"/>
              <p:cNvSpPr/>
              <p:nvPr/>
            </p:nvSpPr>
            <p:spPr>
              <a:xfrm>
                <a:off x="2796421" y="3639880"/>
                <a:ext cx="3365183" cy="416123"/>
              </a:xfrm>
              <a:prstGeom prst="rect">
                <a:avLst/>
              </a:prstGeom>
              <a:noFill/>
              <a:ln/>
            </p:spPr>
            <p:txBody>
              <a:bodyPr wrap="none" rtlCol="0" anchor="t"/>
              <a:lstStyle/>
              <a:p>
                <a:pPr marL="0" indent="0" algn="l">
                  <a:lnSpc>
                    <a:spcPts val="3277"/>
                  </a:lnSpc>
                  <a:buNone/>
                </a:pPr>
                <a:r>
                  <a:rPr lang="en-US" sz="2622" b="1" dirty="0">
                    <a:solidFill>
                      <a:srgbClr val="4C4C4D"/>
                    </a:solidFill>
                    <a:latin typeface="Crimson Pro" pitchFamily="34" charset="0"/>
                    <a:ea typeface="Crimson Pro" pitchFamily="34" charset="-122"/>
                    <a:cs typeface="Crimson Pro" pitchFamily="34" charset="-120"/>
                  </a:rPr>
                  <a:t>Encryption Mechanisms</a:t>
                </a:r>
                <a:endParaRPr lang="en-US" sz="2622" dirty="0"/>
              </a:p>
            </p:txBody>
          </p:sp>
          <p:sp>
            <p:nvSpPr>
              <p:cNvPr id="15" name="Text 13"/>
              <p:cNvSpPr/>
              <p:nvPr/>
            </p:nvSpPr>
            <p:spPr>
              <a:xfrm>
                <a:off x="2796421" y="4096116"/>
                <a:ext cx="10901839" cy="465006"/>
              </a:xfrm>
              <a:prstGeom prst="rect">
                <a:avLst/>
              </a:prstGeom>
              <a:noFill/>
              <a:ln/>
            </p:spPr>
            <p:txBody>
              <a:bodyPr wrap="none" rtlCol="0" anchor="t"/>
              <a:lstStyle/>
              <a:p>
                <a:pPr marL="0" indent="0" algn="l">
                  <a:lnSpc>
                    <a:spcPts val="3356"/>
                  </a:lnSpc>
                  <a:buNone/>
                </a:pPr>
                <a:r>
                  <a:rPr lang="en-US" sz="2097" dirty="0">
                    <a:solidFill>
                      <a:srgbClr val="4C4C4D"/>
                    </a:solidFill>
                    <a:latin typeface="Heebo" pitchFamily="34" charset="0"/>
                    <a:ea typeface="Heebo" pitchFamily="34" charset="-122"/>
                    <a:cs typeface="Heebo" pitchFamily="34" charset="-120"/>
                  </a:rPr>
                  <a:t>Implement data encryption, by deploying encryption methods such as TLS T/SLS for data in transit.</a:t>
                </a:r>
              </a:p>
              <a:p>
                <a:pPr marL="0" indent="0" algn="l">
                  <a:lnSpc>
                    <a:spcPts val="3356"/>
                  </a:lnSpc>
                  <a:buNone/>
                </a:pPr>
                <a:endParaRPr lang="en-US" sz="2097" dirty="0"/>
              </a:p>
            </p:txBody>
          </p:sp>
        </p:grpSp>
        <p:grpSp>
          <p:nvGrpSpPr>
            <p:cNvPr id="33" name="Group 32">
              <a:extLst>
                <a:ext uri="{FF2B5EF4-FFF2-40B4-BE49-F238E27FC236}">
                  <a16:creationId xmlns:a16="http://schemas.microsoft.com/office/drawing/2014/main" id="{AD2236E4-50E6-2E90-DA42-AA7850CA7B23}"/>
                </a:ext>
              </a:extLst>
            </p:cNvPr>
            <p:cNvGrpSpPr/>
            <p:nvPr/>
          </p:nvGrpSpPr>
          <p:grpSpPr>
            <a:xfrm>
              <a:off x="1031974" y="3901692"/>
              <a:ext cx="12666286" cy="900432"/>
              <a:chOff x="1031974" y="5339335"/>
              <a:chExt cx="12666286" cy="900432"/>
            </a:xfrm>
          </p:grpSpPr>
          <p:sp>
            <p:nvSpPr>
              <p:cNvPr id="16" name="Shape 14"/>
              <p:cNvSpPr/>
              <p:nvPr/>
            </p:nvSpPr>
            <p:spPr>
              <a:xfrm>
                <a:off x="1631216" y="5655505"/>
                <a:ext cx="932140" cy="33218"/>
              </a:xfrm>
              <a:prstGeom prst="roundRect">
                <a:avLst>
                  <a:gd name="adj" fmla="val 144329"/>
                </a:avLst>
              </a:prstGeom>
              <a:solidFill>
                <a:srgbClr val="D8D4D4"/>
              </a:solidFill>
              <a:ln/>
            </p:spPr>
            <p:txBody>
              <a:bodyPr/>
              <a:lstStyle/>
              <a:p>
                <a:endParaRPr lang="en-US"/>
              </a:p>
            </p:txBody>
          </p:sp>
          <p:sp>
            <p:nvSpPr>
              <p:cNvPr id="17" name="Shape 15"/>
              <p:cNvSpPr/>
              <p:nvPr/>
            </p:nvSpPr>
            <p:spPr>
              <a:xfrm>
                <a:off x="1031974" y="5372553"/>
                <a:ext cx="599242" cy="599242"/>
              </a:xfrm>
              <a:prstGeom prst="roundRect">
                <a:avLst>
                  <a:gd name="adj" fmla="val 8001"/>
                </a:avLst>
              </a:prstGeom>
              <a:solidFill>
                <a:srgbClr val="F2EEEE"/>
              </a:solidFill>
              <a:ln/>
            </p:spPr>
            <p:txBody>
              <a:bodyPr/>
              <a:lstStyle/>
              <a:p>
                <a:endParaRPr lang="en-US"/>
              </a:p>
            </p:txBody>
          </p:sp>
          <p:sp>
            <p:nvSpPr>
              <p:cNvPr id="18" name="Text 16"/>
              <p:cNvSpPr/>
              <p:nvPr/>
            </p:nvSpPr>
            <p:spPr>
              <a:xfrm>
                <a:off x="1235333" y="5472327"/>
                <a:ext cx="192405" cy="399574"/>
              </a:xfrm>
              <a:prstGeom prst="rect">
                <a:avLst/>
              </a:prstGeom>
              <a:noFill/>
              <a:ln/>
            </p:spPr>
            <p:txBody>
              <a:bodyPr wrap="none" rtlCol="0" anchor="t"/>
              <a:lstStyle/>
              <a:p>
                <a:pPr marL="0" indent="0" algn="ctr">
                  <a:lnSpc>
                    <a:spcPts val="3146"/>
                  </a:lnSpc>
                  <a:buNone/>
                </a:pPr>
                <a:r>
                  <a:rPr lang="en-US" sz="3146" b="1" dirty="0">
                    <a:solidFill>
                      <a:srgbClr val="4C4C4D"/>
                    </a:solidFill>
                    <a:latin typeface="Crimson Pro" pitchFamily="34" charset="0"/>
                    <a:ea typeface="Crimson Pro" pitchFamily="34" charset="-122"/>
                    <a:cs typeface="Crimson Pro" pitchFamily="34" charset="-120"/>
                  </a:rPr>
                  <a:t>3</a:t>
                </a:r>
                <a:endParaRPr lang="en-US" sz="3146" dirty="0"/>
              </a:p>
            </p:txBody>
          </p:sp>
          <p:sp>
            <p:nvSpPr>
              <p:cNvPr id="19" name="Text 17"/>
              <p:cNvSpPr/>
              <p:nvPr/>
            </p:nvSpPr>
            <p:spPr>
              <a:xfrm>
                <a:off x="2796421" y="5339335"/>
                <a:ext cx="3329345" cy="416123"/>
              </a:xfrm>
              <a:prstGeom prst="rect">
                <a:avLst/>
              </a:prstGeom>
              <a:noFill/>
              <a:ln/>
            </p:spPr>
            <p:txBody>
              <a:bodyPr wrap="none" rtlCol="0" anchor="t"/>
              <a:lstStyle/>
              <a:p>
                <a:pPr marL="0" indent="0" algn="l">
                  <a:lnSpc>
                    <a:spcPts val="3277"/>
                  </a:lnSpc>
                  <a:buNone/>
                </a:pPr>
                <a:r>
                  <a:rPr lang="en-US" sz="2622" b="1" dirty="0">
                    <a:solidFill>
                      <a:srgbClr val="4C4C4D"/>
                    </a:solidFill>
                    <a:latin typeface="Crimson Pro" pitchFamily="34" charset="0"/>
                    <a:ea typeface="Crimson Pro" pitchFamily="34" charset="-122"/>
                    <a:cs typeface="Crimson Pro" pitchFamily="34" charset="-120"/>
                  </a:rPr>
                  <a:t>Firewalls</a:t>
                </a:r>
                <a:endParaRPr lang="en-US" sz="2622" dirty="0"/>
              </a:p>
            </p:txBody>
          </p:sp>
          <p:sp>
            <p:nvSpPr>
              <p:cNvPr id="20" name="Text 18"/>
              <p:cNvSpPr/>
              <p:nvPr/>
            </p:nvSpPr>
            <p:spPr>
              <a:xfrm>
                <a:off x="2796421" y="5813642"/>
                <a:ext cx="10901839" cy="426125"/>
              </a:xfrm>
              <a:prstGeom prst="rect">
                <a:avLst/>
              </a:prstGeom>
              <a:noFill/>
              <a:ln/>
            </p:spPr>
            <p:txBody>
              <a:bodyPr wrap="none" rtlCol="0" anchor="t"/>
              <a:lstStyle/>
              <a:p>
                <a:pPr marL="0" indent="0" algn="l">
                  <a:lnSpc>
                    <a:spcPts val="3356"/>
                  </a:lnSpc>
                  <a:buNone/>
                </a:pPr>
                <a:r>
                  <a:rPr lang="en-US" sz="2097" dirty="0">
                    <a:solidFill>
                      <a:srgbClr val="4C4C4D"/>
                    </a:solidFill>
                    <a:latin typeface="Heebo" pitchFamily="34" charset="0"/>
                    <a:ea typeface="Heebo" pitchFamily="34" charset="-122"/>
                    <a:cs typeface="Heebo" pitchFamily="34" charset="-120"/>
                  </a:rPr>
                  <a:t>Deploy advanced firewall systems to block unauthorised access, by using Next-Gen-Firewalls that</a:t>
                </a:r>
              </a:p>
              <a:p>
                <a:pPr marL="0" indent="0" algn="l">
                  <a:lnSpc>
                    <a:spcPts val="3356"/>
                  </a:lnSpc>
                  <a:buNone/>
                </a:pPr>
                <a:r>
                  <a:rPr lang="en-US" sz="2097" dirty="0">
                    <a:solidFill>
                      <a:srgbClr val="4C4C4D"/>
                    </a:solidFill>
                    <a:latin typeface="Heebo" pitchFamily="34" charset="0"/>
                    <a:ea typeface="Heebo" pitchFamily="34" charset="-122"/>
                    <a:cs typeface="Heebo" pitchFamily="34" charset="-120"/>
                  </a:rPr>
                  <a:t>use NPAs (Network Packet Sniffers).</a:t>
                </a:r>
                <a:endParaRPr lang="en-US" sz="2097" dirty="0"/>
              </a:p>
            </p:txBody>
          </p:sp>
        </p:grpSp>
        <p:grpSp>
          <p:nvGrpSpPr>
            <p:cNvPr id="32" name="Group 31">
              <a:extLst>
                <a:ext uri="{FF2B5EF4-FFF2-40B4-BE49-F238E27FC236}">
                  <a16:creationId xmlns:a16="http://schemas.microsoft.com/office/drawing/2014/main" id="{3ADCB28E-6206-55A0-7046-ABC81E7FF1E1}"/>
                </a:ext>
              </a:extLst>
            </p:cNvPr>
            <p:cNvGrpSpPr/>
            <p:nvPr/>
          </p:nvGrpSpPr>
          <p:grpSpPr>
            <a:xfrm>
              <a:off x="1031974" y="5401702"/>
              <a:ext cx="12666286" cy="838179"/>
              <a:chOff x="1031974" y="7439710"/>
              <a:chExt cx="12666286" cy="838179"/>
            </a:xfrm>
          </p:grpSpPr>
          <p:sp>
            <p:nvSpPr>
              <p:cNvPr id="21" name="Shape 19"/>
              <p:cNvSpPr/>
              <p:nvPr/>
            </p:nvSpPr>
            <p:spPr>
              <a:xfrm>
                <a:off x="1631216" y="7722662"/>
                <a:ext cx="932140" cy="33218"/>
              </a:xfrm>
              <a:prstGeom prst="roundRect">
                <a:avLst>
                  <a:gd name="adj" fmla="val 144329"/>
                </a:avLst>
              </a:prstGeom>
              <a:solidFill>
                <a:srgbClr val="D8D4D4"/>
              </a:solidFill>
              <a:ln/>
            </p:spPr>
            <p:txBody>
              <a:bodyPr/>
              <a:lstStyle/>
              <a:p>
                <a:endParaRPr lang="en-US"/>
              </a:p>
            </p:txBody>
          </p:sp>
          <p:sp>
            <p:nvSpPr>
              <p:cNvPr id="22" name="Shape 20"/>
              <p:cNvSpPr/>
              <p:nvPr/>
            </p:nvSpPr>
            <p:spPr>
              <a:xfrm>
                <a:off x="1031974" y="7439710"/>
                <a:ext cx="599242" cy="599242"/>
              </a:xfrm>
              <a:prstGeom prst="roundRect">
                <a:avLst>
                  <a:gd name="adj" fmla="val 8001"/>
                </a:avLst>
              </a:prstGeom>
              <a:solidFill>
                <a:srgbClr val="F2EEEE"/>
              </a:solidFill>
              <a:ln/>
            </p:spPr>
            <p:txBody>
              <a:bodyPr/>
              <a:lstStyle/>
              <a:p>
                <a:endParaRPr lang="en-US"/>
              </a:p>
            </p:txBody>
          </p:sp>
          <p:sp>
            <p:nvSpPr>
              <p:cNvPr id="23" name="Text 21"/>
              <p:cNvSpPr/>
              <p:nvPr/>
            </p:nvSpPr>
            <p:spPr>
              <a:xfrm>
                <a:off x="1226165" y="7539484"/>
                <a:ext cx="210741" cy="399574"/>
              </a:xfrm>
              <a:prstGeom prst="rect">
                <a:avLst/>
              </a:prstGeom>
              <a:noFill/>
              <a:ln/>
            </p:spPr>
            <p:txBody>
              <a:bodyPr wrap="none" rtlCol="0" anchor="t"/>
              <a:lstStyle/>
              <a:p>
                <a:pPr marL="0" indent="0" algn="ctr">
                  <a:lnSpc>
                    <a:spcPts val="3146"/>
                  </a:lnSpc>
                  <a:buNone/>
                </a:pPr>
                <a:r>
                  <a:rPr lang="en-US" sz="3146" b="1" dirty="0">
                    <a:solidFill>
                      <a:srgbClr val="4C4C4D"/>
                    </a:solidFill>
                    <a:latin typeface="Crimson Pro" pitchFamily="34" charset="0"/>
                    <a:ea typeface="Crimson Pro" pitchFamily="34" charset="-122"/>
                    <a:cs typeface="Crimson Pro" pitchFamily="34" charset="-120"/>
                  </a:rPr>
                  <a:t>4</a:t>
                </a:r>
                <a:endParaRPr lang="en-US" sz="3146" dirty="0"/>
              </a:p>
            </p:txBody>
          </p:sp>
          <p:sp>
            <p:nvSpPr>
              <p:cNvPr id="24" name="Text 22"/>
              <p:cNvSpPr/>
              <p:nvPr/>
            </p:nvSpPr>
            <p:spPr>
              <a:xfrm>
                <a:off x="2796421" y="7465183"/>
                <a:ext cx="3907393" cy="416123"/>
              </a:xfrm>
              <a:prstGeom prst="rect">
                <a:avLst/>
              </a:prstGeom>
              <a:noFill/>
              <a:ln/>
            </p:spPr>
            <p:txBody>
              <a:bodyPr wrap="none" rtlCol="0" anchor="t"/>
              <a:lstStyle/>
              <a:p>
                <a:pPr marL="0" indent="0" algn="l">
                  <a:lnSpc>
                    <a:spcPts val="3277"/>
                  </a:lnSpc>
                  <a:buNone/>
                </a:pPr>
                <a:r>
                  <a:rPr lang="en-US" sz="2622" b="1" dirty="0">
                    <a:solidFill>
                      <a:srgbClr val="4C4C4D"/>
                    </a:solidFill>
                    <a:latin typeface="Crimson Pro" pitchFamily="34" charset="0"/>
                    <a:ea typeface="Crimson Pro" pitchFamily="34" charset="-122"/>
                    <a:cs typeface="Crimson Pro" pitchFamily="34" charset="-120"/>
                  </a:rPr>
                  <a:t>Intrusion Detection Systems</a:t>
                </a:r>
                <a:endParaRPr lang="en-US" sz="2622" dirty="0"/>
              </a:p>
            </p:txBody>
          </p:sp>
          <p:sp>
            <p:nvSpPr>
              <p:cNvPr id="25" name="Text 23"/>
              <p:cNvSpPr/>
              <p:nvPr/>
            </p:nvSpPr>
            <p:spPr>
              <a:xfrm>
                <a:off x="2796421" y="7851764"/>
                <a:ext cx="10901839" cy="426125"/>
              </a:xfrm>
              <a:prstGeom prst="rect">
                <a:avLst/>
              </a:prstGeom>
              <a:noFill/>
              <a:ln/>
            </p:spPr>
            <p:txBody>
              <a:bodyPr wrap="none" rtlCol="0" anchor="t"/>
              <a:lstStyle/>
              <a:p>
                <a:pPr marL="0" indent="0" algn="l">
                  <a:lnSpc>
                    <a:spcPts val="3356"/>
                  </a:lnSpc>
                  <a:buNone/>
                </a:pPr>
                <a:r>
                  <a:rPr lang="en-US" sz="2097" dirty="0">
                    <a:solidFill>
                      <a:srgbClr val="4C4C4D"/>
                    </a:solidFill>
                    <a:latin typeface="Heebo" pitchFamily="34" charset="0"/>
                    <a:ea typeface="Heebo" pitchFamily="34" charset="-122"/>
                    <a:cs typeface="Heebo" pitchFamily="34" charset="-120"/>
                  </a:rPr>
                  <a:t>Implement IDPS (Intrusion Detection Prevention Systems) to set up real-time monitoring </a:t>
                </a:r>
              </a:p>
              <a:p>
                <a:pPr marL="0" indent="0" algn="l">
                  <a:lnSpc>
                    <a:spcPts val="3356"/>
                  </a:lnSpc>
                  <a:buNone/>
                </a:pPr>
                <a:r>
                  <a:rPr lang="en-US" sz="2097" dirty="0">
                    <a:solidFill>
                      <a:srgbClr val="4C4C4D"/>
                    </a:solidFill>
                    <a:latin typeface="Heebo" pitchFamily="34" charset="0"/>
                    <a:ea typeface="Heebo" pitchFamily="34" charset="-122"/>
                    <a:cs typeface="Heebo" pitchFamily="34" charset="-120"/>
                  </a:rPr>
                  <a:t>and alerting of suspicious activities.</a:t>
                </a:r>
                <a:endParaRPr lang="en-US" sz="2097" dirty="0"/>
              </a:p>
            </p:txBody>
          </p:sp>
        </p:grpSp>
        <p:grpSp>
          <p:nvGrpSpPr>
            <p:cNvPr id="31" name="Group 30">
              <a:extLst>
                <a:ext uri="{FF2B5EF4-FFF2-40B4-BE49-F238E27FC236}">
                  <a16:creationId xmlns:a16="http://schemas.microsoft.com/office/drawing/2014/main" id="{29E29C41-A3AB-331A-2707-10DDF7856990}"/>
                </a:ext>
              </a:extLst>
            </p:cNvPr>
            <p:cNvGrpSpPr/>
            <p:nvPr/>
          </p:nvGrpSpPr>
          <p:grpSpPr>
            <a:xfrm>
              <a:off x="1031974" y="6607876"/>
              <a:ext cx="12666286" cy="864006"/>
              <a:chOff x="1031974" y="9246250"/>
              <a:chExt cx="12666286" cy="864006"/>
            </a:xfrm>
          </p:grpSpPr>
          <p:sp>
            <p:nvSpPr>
              <p:cNvPr id="26" name="Shape 24"/>
              <p:cNvSpPr/>
              <p:nvPr/>
            </p:nvSpPr>
            <p:spPr>
              <a:xfrm>
                <a:off x="1631216" y="9562420"/>
                <a:ext cx="932140" cy="33218"/>
              </a:xfrm>
              <a:prstGeom prst="roundRect">
                <a:avLst>
                  <a:gd name="adj" fmla="val 144329"/>
                </a:avLst>
              </a:prstGeom>
              <a:solidFill>
                <a:srgbClr val="D8D4D4"/>
              </a:solidFill>
              <a:ln/>
            </p:spPr>
            <p:txBody>
              <a:bodyPr/>
              <a:lstStyle/>
              <a:p>
                <a:endParaRPr lang="en-US"/>
              </a:p>
            </p:txBody>
          </p:sp>
          <p:sp>
            <p:nvSpPr>
              <p:cNvPr id="27" name="Shape 25"/>
              <p:cNvSpPr/>
              <p:nvPr/>
            </p:nvSpPr>
            <p:spPr>
              <a:xfrm>
                <a:off x="1031974" y="9279468"/>
                <a:ext cx="599242" cy="599242"/>
              </a:xfrm>
              <a:prstGeom prst="roundRect">
                <a:avLst>
                  <a:gd name="adj" fmla="val 8001"/>
                </a:avLst>
              </a:prstGeom>
              <a:solidFill>
                <a:srgbClr val="F2EEEE"/>
              </a:solidFill>
              <a:ln/>
            </p:spPr>
            <p:txBody>
              <a:bodyPr/>
              <a:lstStyle/>
              <a:p>
                <a:endParaRPr lang="en-US"/>
              </a:p>
            </p:txBody>
          </p:sp>
          <p:sp>
            <p:nvSpPr>
              <p:cNvPr id="28" name="Text 26"/>
              <p:cNvSpPr/>
              <p:nvPr/>
            </p:nvSpPr>
            <p:spPr>
              <a:xfrm>
                <a:off x="1235333" y="9379242"/>
                <a:ext cx="192405" cy="399574"/>
              </a:xfrm>
              <a:prstGeom prst="rect">
                <a:avLst/>
              </a:prstGeom>
              <a:noFill/>
              <a:ln/>
            </p:spPr>
            <p:txBody>
              <a:bodyPr wrap="none" rtlCol="0" anchor="t"/>
              <a:lstStyle/>
              <a:p>
                <a:pPr marL="0" indent="0" algn="ctr">
                  <a:lnSpc>
                    <a:spcPts val="3146"/>
                  </a:lnSpc>
                  <a:buNone/>
                </a:pPr>
                <a:r>
                  <a:rPr lang="en-US" sz="3146" b="1" dirty="0">
                    <a:solidFill>
                      <a:srgbClr val="4C4C4D"/>
                    </a:solidFill>
                    <a:latin typeface="Crimson Pro" pitchFamily="34" charset="0"/>
                    <a:ea typeface="Crimson Pro" pitchFamily="34" charset="-122"/>
                    <a:cs typeface="Crimson Pro" pitchFamily="34" charset="-120"/>
                  </a:rPr>
                  <a:t>5</a:t>
                </a:r>
                <a:endParaRPr lang="en-US" sz="3146" dirty="0"/>
              </a:p>
            </p:txBody>
          </p:sp>
          <p:sp>
            <p:nvSpPr>
              <p:cNvPr id="29" name="Text 27"/>
              <p:cNvSpPr/>
              <p:nvPr/>
            </p:nvSpPr>
            <p:spPr>
              <a:xfrm>
                <a:off x="2796421" y="9246250"/>
                <a:ext cx="3329345" cy="416123"/>
              </a:xfrm>
              <a:prstGeom prst="rect">
                <a:avLst/>
              </a:prstGeom>
              <a:noFill/>
              <a:ln/>
            </p:spPr>
            <p:txBody>
              <a:bodyPr wrap="none" rtlCol="0" anchor="t"/>
              <a:lstStyle/>
              <a:p>
                <a:pPr marL="0" indent="0" algn="l">
                  <a:lnSpc>
                    <a:spcPts val="3277"/>
                  </a:lnSpc>
                  <a:buNone/>
                </a:pPr>
                <a:r>
                  <a:rPr lang="en-US" sz="2622" b="1" dirty="0">
                    <a:solidFill>
                      <a:srgbClr val="4C4C4D"/>
                    </a:solidFill>
                    <a:latin typeface="Crimson Pro" pitchFamily="34" charset="0"/>
                    <a:ea typeface="Crimson Pro" pitchFamily="34" charset="-122"/>
                    <a:cs typeface="Crimson Pro" pitchFamily="34" charset="-120"/>
                  </a:rPr>
                  <a:t>Access Controls</a:t>
                </a:r>
                <a:endParaRPr lang="en-US" sz="2622" dirty="0"/>
              </a:p>
            </p:txBody>
          </p:sp>
          <p:sp>
            <p:nvSpPr>
              <p:cNvPr id="30" name="Text 28"/>
              <p:cNvSpPr/>
              <p:nvPr/>
            </p:nvSpPr>
            <p:spPr>
              <a:xfrm>
                <a:off x="2796421" y="9684131"/>
                <a:ext cx="10901839" cy="426125"/>
              </a:xfrm>
              <a:prstGeom prst="rect">
                <a:avLst/>
              </a:prstGeom>
              <a:noFill/>
              <a:ln/>
            </p:spPr>
            <p:txBody>
              <a:bodyPr wrap="none" rtlCol="0" anchor="t"/>
              <a:lstStyle/>
              <a:p>
                <a:pPr marL="0" indent="0" algn="l">
                  <a:lnSpc>
                    <a:spcPts val="3356"/>
                  </a:lnSpc>
                  <a:buNone/>
                </a:pPr>
                <a:r>
                  <a:rPr lang="en-US" sz="2097" dirty="0">
                    <a:solidFill>
                      <a:srgbClr val="4C4C4D"/>
                    </a:solidFill>
                    <a:latin typeface="Heebo" pitchFamily="34" charset="0"/>
                    <a:ea typeface="Heebo" pitchFamily="34" charset="-122"/>
                    <a:cs typeface="Heebo" pitchFamily="34" charset="-120"/>
                  </a:rPr>
                  <a:t>Implement role-based access controls (RBAC) to limit data access and strengthen access control,</a:t>
                </a:r>
              </a:p>
              <a:p>
                <a:pPr marL="0" indent="0" algn="l">
                  <a:lnSpc>
                    <a:spcPts val="3356"/>
                  </a:lnSpc>
                  <a:buNone/>
                </a:pPr>
                <a:r>
                  <a:rPr lang="en-US" sz="2097" dirty="0">
                    <a:solidFill>
                      <a:srgbClr val="4C4C4D"/>
                    </a:solidFill>
                    <a:latin typeface="Heebo" pitchFamily="34" charset="0"/>
                    <a:cs typeface="Heebo" pitchFamily="34" charset="-120"/>
                  </a:rPr>
                  <a:t>adopting Multi-Factor Authentication (MFA) to ensure authorized access.</a:t>
                </a:r>
                <a:endParaRPr lang="en-US" sz="2097" dirty="0"/>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pic>
        <p:nvPicPr>
          <p:cNvPr id="4"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44000" y="0"/>
            <a:ext cx="5486400" cy="8229600"/>
          </a:xfrm>
          <a:prstGeom prst="rect">
            <a:avLst/>
          </a:prstGeom>
        </p:spPr>
      </p:pic>
      <p:sp>
        <p:nvSpPr>
          <p:cNvPr id="5" name="Text 2"/>
          <p:cNvSpPr/>
          <p:nvPr/>
        </p:nvSpPr>
        <p:spPr>
          <a:xfrm>
            <a:off x="932140" y="1165146"/>
            <a:ext cx="7279719" cy="1664732"/>
          </a:xfrm>
          <a:prstGeom prst="rect">
            <a:avLst/>
          </a:prstGeom>
          <a:noFill/>
          <a:ln/>
        </p:spPr>
        <p:txBody>
          <a:bodyPr wrap="square" rtlCol="0" anchor="t"/>
          <a:lstStyle/>
          <a:p>
            <a:pPr marL="0" indent="0">
              <a:lnSpc>
                <a:spcPts val="6554"/>
              </a:lnSpc>
              <a:buNone/>
            </a:pPr>
            <a:r>
              <a:rPr lang="en-US" sz="5243" b="1" dirty="0">
                <a:solidFill>
                  <a:srgbClr val="152D47"/>
                </a:solidFill>
                <a:latin typeface="Crimson Pro" pitchFamily="34" charset="0"/>
                <a:ea typeface="Crimson Pro" pitchFamily="34" charset="-122"/>
                <a:cs typeface="Crimson Pro" pitchFamily="34" charset="-120"/>
              </a:rPr>
              <a:t>Security Protocols Implementation</a:t>
            </a:r>
            <a:endParaRPr lang="en-US" sz="5243" dirty="0"/>
          </a:p>
        </p:txBody>
      </p:sp>
      <p:sp>
        <p:nvSpPr>
          <p:cNvPr id="6" name="Shape 3"/>
          <p:cNvSpPr/>
          <p:nvPr/>
        </p:nvSpPr>
        <p:spPr>
          <a:xfrm>
            <a:off x="932140" y="3229332"/>
            <a:ext cx="7279719" cy="3835122"/>
          </a:xfrm>
          <a:prstGeom prst="roundRect">
            <a:avLst>
              <a:gd name="adj" fmla="val 1250"/>
            </a:avLst>
          </a:prstGeom>
          <a:noFill/>
          <a:ln w="15240">
            <a:solidFill>
              <a:srgbClr val="000000">
                <a:alpha val="8000"/>
              </a:srgbClr>
            </a:solidFill>
            <a:prstDash val="solid"/>
          </a:ln>
        </p:spPr>
        <p:txBody>
          <a:bodyPr/>
          <a:lstStyle/>
          <a:p>
            <a:endParaRPr lang="en-US"/>
          </a:p>
        </p:txBody>
      </p:sp>
      <p:sp>
        <p:nvSpPr>
          <p:cNvPr id="7" name="Shape 4"/>
          <p:cNvSpPr/>
          <p:nvPr/>
        </p:nvSpPr>
        <p:spPr>
          <a:xfrm>
            <a:off x="947380" y="3244572"/>
            <a:ext cx="7249239" cy="760928"/>
          </a:xfrm>
          <a:prstGeom prst="rect">
            <a:avLst/>
          </a:prstGeom>
          <a:solidFill>
            <a:srgbClr val="FFFFFF">
              <a:alpha val="4000"/>
            </a:srgbClr>
          </a:solidFill>
          <a:ln/>
        </p:spPr>
        <p:txBody>
          <a:bodyPr/>
          <a:lstStyle/>
          <a:p>
            <a:endParaRPr lang="en-US"/>
          </a:p>
        </p:txBody>
      </p:sp>
      <p:sp>
        <p:nvSpPr>
          <p:cNvPr id="8" name="Text 5"/>
          <p:cNvSpPr/>
          <p:nvPr/>
        </p:nvSpPr>
        <p:spPr>
          <a:xfrm>
            <a:off x="1213723" y="3411974"/>
            <a:ext cx="3088124" cy="426125"/>
          </a:xfrm>
          <a:prstGeom prst="rect">
            <a:avLst/>
          </a:prstGeom>
          <a:noFill/>
          <a:ln/>
        </p:spPr>
        <p:txBody>
          <a:bodyPr wrap="none" rtlCol="0" anchor="t"/>
          <a:lstStyle/>
          <a:p>
            <a:pPr marL="0" indent="0">
              <a:lnSpc>
                <a:spcPts val="3356"/>
              </a:lnSpc>
              <a:buNone/>
            </a:pPr>
            <a:r>
              <a:rPr lang="en-US" sz="2097" dirty="0">
                <a:solidFill>
                  <a:srgbClr val="4C4C4D"/>
                </a:solidFill>
                <a:latin typeface="Heebo" pitchFamily="34" charset="0"/>
                <a:ea typeface="Heebo" pitchFamily="34" charset="-122"/>
                <a:cs typeface="Heebo" pitchFamily="34" charset="-120"/>
              </a:rPr>
              <a:t>Protocol</a:t>
            </a:r>
            <a:endParaRPr lang="en-US" sz="2097" dirty="0"/>
          </a:p>
        </p:txBody>
      </p:sp>
      <p:sp>
        <p:nvSpPr>
          <p:cNvPr id="9" name="Text 6"/>
          <p:cNvSpPr/>
          <p:nvPr/>
        </p:nvSpPr>
        <p:spPr>
          <a:xfrm>
            <a:off x="4568190" y="3450013"/>
            <a:ext cx="3088124" cy="426125"/>
          </a:xfrm>
          <a:prstGeom prst="rect">
            <a:avLst/>
          </a:prstGeom>
          <a:noFill/>
          <a:ln/>
        </p:spPr>
        <p:txBody>
          <a:bodyPr wrap="none" rtlCol="0" anchor="t"/>
          <a:lstStyle/>
          <a:p>
            <a:pPr marL="0" indent="0">
              <a:lnSpc>
                <a:spcPts val="3356"/>
              </a:lnSpc>
              <a:buNone/>
            </a:pPr>
            <a:r>
              <a:rPr lang="en-US" sz="2097" dirty="0">
                <a:solidFill>
                  <a:srgbClr val="4C4C4D"/>
                </a:solidFill>
                <a:latin typeface="Heebo" pitchFamily="34" charset="0"/>
                <a:ea typeface="Heebo" pitchFamily="34" charset="-122"/>
                <a:cs typeface="Heebo" pitchFamily="34" charset="-120"/>
              </a:rPr>
              <a:t>Improvement/Budget Usage</a:t>
            </a:r>
            <a:endParaRPr lang="en-US" sz="2097" dirty="0"/>
          </a:p>
        </p:txBody>
      </p:sp>
      <p:sp>
        <p:nvSpPr>
          <p:cNvPr id="10" name="Shape 7"/>
          <p:cNvSpPr/>
          <p:nvPr/>
        </p:nvSpPr>
        <p:spPr>
          <a:xfrm>
            <a:off x="947380" y="4005501"/>
            <a:ext cx="7249239" cy="760928"/>
          </a:xfrm>
          <a:prstGeom prst="rect">
            <a:avLst/>
          </a:prstGeom>
          <a:solidFill>
            <a:srgbClr val="000000">
              <a:alpha val="4000"/>
            </a:srgbClr>
          </a:solidFill>
          <a:ln/>
        </p:spPr>
        <p:txBody>
          <a:bodyPr/>
          <a:lstStyle/>
          <a:p>
            <a:endParaRPr lang="en-US"/>
          </a:p>
        </p:txBody>
      </p:sp>
      <p:sp>
        <p:nvSpPr>
          <p:cNvPr id="11" name="Text 8"/>
          <p:cNvSpPr/>
          <p:nvPr/>
        </p:nvSpPr>
        <p:spPr>
          <a:xfrm>
            <a:off x="1213723" y="4172902"/>
            <a:ext cx="3088124" cy="426125"/>
          </a:xfrm>
          <a:prstGeom prst="rect">
            <a:avLst/>
          </a:prstGeom>
          <a:noFill/>
          <a:ln/>
        </p:spPr>
        <p:txBody>
          <a:bodyPr wrap="none" rtlCol="0" anchor="t"/>
          <a:lstStyle/>
          <a:p>
            <a:pPr marL="0" indent="0">
              <a:lnSpc>
                <a:spcPts val="3356"/>
              </a:lnSpc>
              <a:buNone/>
            </a:pPr>
            <a:r>
              <a:rPr lang="en-US" sz="2097" dirty="0">
                <a:solidFill>
                  <a:srgbClr val="4C4C4D"/>
                </a:solidFill>
                <a:latin typeface="Heebo" pitchFamily="34" charset="0"/>
                <a:ea typeface="Heebo" pitchFamily="34" charset="-122"/>
                <a:cs typeface="Heebo" pitchFamily="34" charset="-120"/>
              </a:rPr>
              <a:t>Encryption</a:t>
            </a:r>
            <a:endParaRPr lang="en-US" sz="2097" dirty="0"/>
          </a:p>
        </p:txBody>
      </p:sp>
      <p:sp>
        <p:nvSpPr>
          <p:cNvPr id="12" name="Text 9"/>
          <p:cNvSpPr/>
          <p:nvPr/>
        </p:nvSpPr>
        <p:spPr>
          <a:xfrm>
            <a:off x="4842153" y="4172902"/>
            <a:ext cx="3088124" cy="426125"/>
          </a:xfrm>
          <a:prstGeom prst="rect">
            <a:avLst/>
          </a:prstGeom>
          <a:noFill/>
          <a:ln/>
        </p:spPr>
        <p:txBody>
          <a:bodyPr wrap="none" rtlCol="0" anchor="t"/>
          <a:lstStyle/>
          <a:p>
            <a:pPr marL="0" indent="0">
              <a:lnSpc>
                <a:spcPts val="3356"/>
              </a:lnSpc>
              <a:buNone/>
            </a:pPr>
            <a:r>
              <a:rPr lang="en-US" sz="2097" dirty="0">
                <a:solidFill>
                  <a:srgbClr val="4C4C4D"/>
                </a:solidFill>
                <a:latin typeface="Heebo" pitchFamily="34" charset="0"/>
                <a:ea typeface="Heebo" pitchFamily="34" charset="-122"/>
                <a:cs typeface="Heebo" pitchFamily="34" charset="-120"/>
              </a:rPr>
              <a:t>30%</a:t>
            </a:r>
            <a:endParaRPr lang="en-US" sz="2097" dirty="0"/>
          </a:p>
        </p:txBody>
      </p:sp>
      <p:sp>
        <p:nvSpPr>
          <p:cNvPr id="13" name="Shape 10"/>
          <p:cNvSpPr/>
          <p:nvPr/>
        </p:nvSpPr>
        <p:spPr>
          <a:xfrm>
            <a:off x="947380" y="4766429"/>
            <a:ext cx="7249239" cy="760928"/>
          </a:xfrm>
          <a:prstGeom prst="rect">
            <a:avLst/>
          </a:prstGeom>
          <a:solidFill>
            <a:srgbClr val="FFFFFF">
              <a:alpha val="4000"/>
            </a:srgbClr>
          </a:solidFill>
          <a:ln/>
        </p:spPr>
        <p:txBody>
          <a:bodyPr/>
          <a:lstStyle/>
          <a:p>
            <a:endParaRPr lang="en-US"/>
          </a:p>
        </p:txBody>
      </p:sp>
      <p:sp>
        <p:nvSpPr>
          <p:cNvPr id="14" name="Text 11"/>
          <p:cNvSpPr/>
          <p:nvPr/>
        </p:nvSpPr>
        <p:spPr>
          <a:xfrm>
            <a:off x="1213723" y="4933831"/>
            <a:ext cx="3088124" cy="426125"/>
          </a:xfrm>
          <a:prstGeom prst="rect">
            <a:avLst/>
          </a:prstGeom>
          <a:noFill/>
          <a:ln/>
        </p:spPr>
        <p:txBody>
          <a:bodyPr wrap="none" rtlCol="0" anchor="t"/>
          <a:lstStyle/>
          <a:p>
            <a:pPr marL="0" indent="0">
              <a:lnSpc>
                <a:spcPts val="3356"/>
              </a:lnSpc>
              <a:buNone/>
            </a:pPr>
            <a:r>
              <a:rPr lang="en-US" sz="2097" dirty="0">
                <a:solidFill>
                  <a:srgbClr val="4C4C4D"/>
                </a:solidFill>
                <a:latin typeface="Heebo" pitchFamily="34" charset="0"/>
                <a:ea typeface="Heebo" pitchFamily="34" charset="-122"/>
                <a:cs typeface="Heebo" pitchFamily="34" charset="-120"/>
              </a:rPr>
              <a:t>Firewalls</a:t>
            </a:r>
            <a:endParaRPr lang="en-US" sz="2097" dirty="0"/>
          </a:p>
        </p:txBody>
      </p:sp>
      <p:sp>
        <p:nvSpPr>
          <p:cNvPr id="15" name="Text 12"/>
          <p:cNvSpPr/>
          <p:nvPr/>
        </p:nvSpPr>
        <p:spPr>
          <a:xfrm>
            <a:off x="4842153" y="4933831"/>
            <a:ext cx="3088124" cy="426125"/>
          </a:xfrm>
          <a:prstGeom prst="rect">
            <a:avLst/>
          </a:prstGeom>
          <a:noFill/>
          <a:ln/>
        </p:spPr>
        <p:txBody>
          <a:bodyPr wrap="none" rtlCol="0" anchor="t"/>
          <a:lstStyle/>
          <a:p>
            <a:pPr marL="0" indent="0">
              <a:lnSpc>
                <a:spcPts val="3356"/>
              </a:lnSpc>
              <a:buNone/>
            </a:pPr>
            <a:r>
              <a:rPr lang="en-US" sz="2097" dirty="0">
                <a:solidFill>
                  <a:srgbClr val="4C4C4D"/>
                </a:solidFill>
                <a:latin typeface="Heebo" pitchFamily="34" charset="0"/>
                <a:ea typeface="Heebo" pitchFamily="34" charset="-122"/>
                <a:cs typeface="Heebo" pitchFamily="34" charset="-120"/>
              </a:rPr>
              <a:t>20%</a:t>
            </a:r>
            <a:endParaRPr lang="en-US" sz="2097" dirty="0"/>
          </a:p>
        </p:txBody>
      </p:sp>
      <p:sp>
        <p:nvSpPr>
          <p:cNvPr id="16" name="Shape 13"/>
          <p:cNvSpPr/>
          <p:nvPr/>
        </p:nvSpPr>
        <p:spPr>
          <a:xfrm>
            <a:off x="947380" y="5527357"/>
            <a:ext cx="7249239" cy="760928"/>
          </a:xfrm>
          <a:prstGeom prst="rect">
            <a:avLst/>
          </a:prstGeom>
          <a:solidFill>
            <a:srgbClr val="000000">
              <a:alpha val="4000"/>
            </a:srgbClr>
          </a:solidFill>
          <a:ln/>
        </p:spPr>
        <p:txBody>
          <a:bodyPr/>
          <a:lstStyle/>
          <a:p>
            <a:endParaRPr lang="en-US"/>
          </a:p>
        </p:txBody>
      </p:sp>
      <p:sp>
        <p:nvSpPr>
          <p:cNvPr id="17" name="Text 14"/>
          <p:cNvSpPr/>
          <p:nvPr/>
        </p:nvSpPr>
        <p:spPr>
          <a:xfrm>
            <a:off x="1213723" y="5694759"/>
            <a:ext cx="3088124" cy="426125"/>
          </a:xfrm>
          <a:prstGeom prst="rect">
            <a:avLst/>
          </a:prstGeom>
          <a:noFill/>
          <a:ln/>
        </p:spPr>
        <p:txBody>
          <a:bodyPr wrap="none" rtlCol="0" anchor="t"/>
          <a:lstStyle/>
          <a:p>
            <a:pPr marL="0" indent="0">
              <a:lnSpc>
                <a:spcPts val="3356"/>
              </a:lnSpc>
              <a:buNone/>
            </a:pPr>
            <a:r>
              <a:rPr lang="en-US" sz="2097" dirty="0">
                <a:solidFill>
                  <a:srgbClr val="4C4C4D"/>
                </a:solidFill>
                <a:latin typeface="Heebo" pitchFamily="34" charset="0"/>
                <a:ea typeface="Heebo" pitchFamily="34" charset="-122"/>
                <a:cs typeface="Heebo" pitchFamily="34" charset="-120"/>
              </a:rPr>
              <a:t>IDPS</a:t>
            </a:r>
            <a:endParaRPr lang="en-US" sz="2097" dirty="0"/>
          </a:p>
        </p:txBody>
      </p:sp>
      <p:sp>
        <p:nvSpPr>
          <p:cNvPr id="18" name="Text 15"/>
          <p:cNvSpPr/>
          <p:nvPr/>
        </p:nvSpPr>
        <p:spPr>
          <a:xfrm>
            <a:off x="4842153" y="5694759"/>
            <a:ext cx="3088124" cy="426125"/>
          </a:xfrm>
          <a:prstGeom prst="rect">
            <a:avLst/>
          </a:prstGeom>
          <a:noFill/>
          <a:ln/>
        </p:spPr>
        <p:txBody>
          <a:bodyPr wrap="none" rtlCol="0" anchor="t"/>
          <a:lstStyle/>
          <a:p>
            <a:pPr marL="0" indent="0">
              <a:lnSpc>
                <a:spcPts val="3356"/>
              </a:lnSpc>
              <a:buNone/>
            </a:pPr>
            <a:r>
              <a:rPr lang="en-US" sz="2097" dirty="0">
                <a:solidFill>
                  <a:srgbClr val="4C4C4D"/>
                </a:solidFill>
                <a:latin typeface="Heebo" pitchFamily="34" charset="0"/>
                <a:ea typeface="Heebo" pitchFamily="34" charset="-122"/>
                <a:cs typeface="Heebo" pitchFamily="34" charset="-120"/>
              </a:rPr>
              <a:t>20%</a:t>
            </a:r>
            <a:endParaRPr lang="en-US" sz="2097" dirty="0"/>
          </a:p>
        </p:txBody>
      </p:sp>
      <p:sp>
        <p:nvSpPr>
          <p:cNvPr id="19" name="Shape 16"/>
          <p:cNvSpPr/>
          <p:nvPr/>
        </p:nvSpPr>
        <p:spPr>
          <a:xfrm>
            <a:off x="947380" y="6288286"/>
            <a:ext cx="7249239" cy="760928"/>
          </a:xfrm>
          <a:prstGeom prst="rect">
            <a:avLst/>
          </a:prstGeom>
          <a:solidFill>
            <a:srgbClr val="FFFFFF">
              <a:alpha val="4000"/>
            </a:srgbClr>
          </a:solidFill>
          <a:ln/>
        </p:spPr>
        <p:txBody>
          <a:bodyPr/>
          <a:lstStyle/>
          <a:p>
            <a:endParaRPr lang="en-US"/>
          </a:p>
        </p:txBody>
      </p:sp>
      <p:sp>
        <p:nvSpPr>
          <p:cNvPr id="20" name="Text 17"/>
          <p:cNvSpPr/>
          <p:nvPr/>
        </p:nvSpPr>
        <p:spPr>
          <a:xfrm>
            <a:off x="1213723" y="6455688"/>
            <a:ext cx="3088124" cy="426125"/>
          </a:xfrm>
          <a:prstGeom prst="rect">
            <a:avLst/>
          </a:prstGeom>
          <a:noFill/>
          <a:ln/>
        </p:spPr>
        <p:txBody>
          <a:bodyPr wrap="none" rtlCol="0" anchor="t"/>
          <a:lstStyle/>
          <a:p>
            <a:pPr marL="0" indent="0">
              <a:lnSpc>
                <a:spcPts val="3356"/>
              </a:lnSpc>
              <a:buNone/>
            </a:pPr>
            <a:r>
              <a:rPr lang="en-US" sz="2097" dirty="0">
                <a:solidFill>
                  <a:srgbClr val="4C4C4D"/>
                </a:solidFill>
                <a:latin typeface="Heebo" pitchFamily="34" charset="0"/>
                <a:ea typeface="Heebo" pitchFamily="34" charset="-122"/>
                <a:cs typeface="Heebo" pitchFamily="34" charset="-120"/>
              </a:rPr>
              <a:t>Access Controls</a:t>
            </a:r>
            <a:endParaRPr lang="en-US" sz="2097" dirty="0"/>
          </a:p>
        </p:txBody>
      </p:sp>
      <p:sp>
        <p:nvSpPr>
          <p:cNvPr id="21" name="Text 18"/>
          <p:cNvSpPr/>
          <p:nvPr/>
        </p:nvSpPr>
        <p:spPr>
          <a:xfrm>
            <a:off x="4842153" y="6455688"/>
            <a:ext cx="3088124" cy="426125"/>
          </a:xfrm>
          <a:prstGeom prst="rect">
            <a:avLst/>
          </a:prstGeom>
          <a:noFill/>
          <a:ln/>
        </p:spPr>
        <p:txBody>
          <a:bodyPr wrap="none" rtlCol="0" anchor="t"/>
          <a:lstStyle/>
          <a:p>
            <a:pPr marL="0" indent="0">
              <a:lnSpc>
                <a:spcPts val="3356"/>
              </a:lnSpc>
              <a:buNone/>
            </a:pPr>
            <a:r>
              <a:rPr lang="en-US" sz="2097" dirty="0">
                <a:solidFill>
                  <a:srgbClr val="4C4C4D"/>
                </a:solidFill>
                <a:latin typeface="Heebo" pitchFamily="34" charset="0"/>
                <a:ea typeface="Heebo" pitchFamily="34" charset="-122"/>
                <a:cs typeface="Heebo" pitchFamily="34" charset="-120"/>
              </a:rPr>
              <a:t>30%</a:t>
            </a:r>
            <a:endParaRPr lang="en-US" sz="2097"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txBody>
          <a:bodyPr/>
          <a:lstStyle/>
          <a:p>
            <a:endParaRPr lang="en-US"/>
          </a:p>
        </p:txBody>
      </p:sp>
      <p:sp>
        <p:nvSpPr>
          <p:cNvPr id="3" name="Shape 1"/>
          <p:cNvSpPr/>
          <p:nvPr/>
        </p:nvSpPr>
        <p:spPr>
          <a:xfrm>
            <a:off x="0" y="45124"/>
            <a:ext cx="14630400" cy="8229600"/>
          </a:xfrm>
          <a:prstGeom prst="rect">
            <a:avLst/>
          </a:prstGeom>
          <a:solidFill>
            <a:srgbClr val="FFFFFF"/>
          </a:solidFill>
          <a:ln/>
        </p:spPr>
        <p:txBody>
          <a:bodyPr/>
          <a:lstStyle/>
          <a:p>
            <a:endParaRPr lang="en-US" dirty="0"/>
          </a:p>
        </p:txBody>
      </p:sp>
      <p:sp>
        <p:nvSpPr>
          <p:cNvPr id="4" name="Text 2"/>
          <p:cNvSpPr/>
          <p:nvPr/>
        </p:nvSpPr>
        <p:spPr>
          <a:xfrm>
            <a:off x="932140" y="2245638"/>
            <a:ext cx="6658689" cy="832366"/>
          </a:xfrm>
          <a:prstGeom prst="rect">
            <a:avLst/>
          </a:prstGeom>
          <a:noFill/>
          <a:ln/>
        </p:spPr>
        <p:txBody>
          <a:bodyPr wrap="none" rtlCol="0" anchor="t"/>
          <a:lstStyle/>
          <a:p>
            <a:pPr marL="0" indent="0">
              <a:lnSpc>
                <a:spcPts val="6554"/>
              </a:lnSpc>
              <a:buNone/>
            </a:pPr>
            <a:r>
              <a:rPr lang="en-US" sz="5243" b="1" dirty="0">
                <a:solidFill>
                  <a:srgbClr val="152D47"/>
                </a:solidFill>
                <a:latin typeface="Crimson Pro" pitchFamily="34" charset="0"/>
                <a:ea typeface="Crimson Pro" pitchFamily="34" charset="-122"/>
                <a:cs typeface="Crimson Pro" pitchFamily="34" charset="-120"/>
              </a:rPr>
              <a:t>Employee Training- </a:t>
            </a:r>
            <a:endParaRPr lang="en-US" sz="5243" dirty="0"/>
          </a:p>
        </p:txBody>
      </p:sp>
      <p:sp>
        <p:nvSpPr>
          <p:cNvPr id="5" name="Text 3"/>
          <p:cNvSpPr/>
          <p:nvPr/>
        </p:nvSpPr>
        <p:spPr>
          <a:xfrm>
            <a:off x="932140" y="3743801"/>
            <a:ext cx="3329345" cy="416123"/>
          </a:xfrm>
          <a:prstGeom prst="rect">
            <a:avLst/>
          </a:prstGeom>
          <a:noFill/>
          <a:ln/>
        </p:spPr>
        <p:txBody>
          <a:bodyPr wrap="none" rtlCol="0" anchor="t"/>
          <a:lstStyle/>
          <a:p>
            <a:pPr marL="0" indent="0">
              <a:lnSpc>
                <a:spcPts val="3277"/>
              </a:lnSpc>
              <a:buNone/>
            </a:pPr>
            <a:endParaRPr lang="en-US" sz="2622" dirty="0"/>
          </a:p>
        </p:txBody>
      </p:sp>
      <p:sp>
        <p:nvSpPr>
          <p:cNvPr id="6" name="Text 4"/>
          <p:cNvSpPr/>
          <p:nvPr/>
        </p:nvSpPr>
        <p:spPr>
          <a:xfrm>
            <a:off x="1358146" y="4682940"/>
            <a:ext cx="11635959" cy="426125"/>
          </a:xfrm>
          <a:prstGeom prst="rect">
            <a:avLst/>
          </a:prstGeom>
          <a:noFill/>
          <a:ln/>
        </p:spPr>
        <p:txBody>
          <a:bodyPr wrap="none" rtlCol="0" anchor="t"/>
          <a:lstStyle/>
          <a:p>
            <a:pPr marL="342900" indent="-342900" algn="l">
              <a:lnSpc>
                <a:spcPts val="3356"/>
              </a:lnSpc>
              <a:buSzPct val="100000"/>
              <a:buChar char="•"/>
            </a:pPr>
            <a:r>
              <a:rPr lang="en-US" sz="2097" dirty="0">
                <a:solidFill>
                  <a:srgbClr val="4C4C4D"/>
                </a:solidFill>
                <a:latin typeface="Heebo" pitchFamily="34" charset="0"/>
                <a:cs typeface="Heebo" pitchFamily="34" charset="-120"/>
              </a:rPr>
              <a:t>Risk Awareness- Increasing awareness in employees towards security and training. </a:t>
            </a:r>
            <a:endParaRPr lang="en-US" sz="2097" dirty="0"/>
          </a:p>
        </p:txBody>
      </p:sp>
      <p:sp>
        <p:nvSpPr>
          <p:cNvPr id="7" name="Text 5"/>
          <p:cNvSpPr/>
          <p:nvPr/>
        </p:nvSpPr>
        <p:spPr>
          <a:xfrm>
            <a:off x="1358146" y="5250297"/>
            <a:ext cx="9986129" cy="426125"/>
          </a:xfrm>
          <a:prstGeom prst="rect">
            <a:avLst/>
          </a:prstGeom>
          <a:noFill/>
          <a:ln/>
        </p:spPr>
        <p:txBody>
          <a:bodyPr wrap="none" rtlCol="0" anchor="t"/>
          <a:lstStyle/>
          <a:p>
            <a:pPr marL="342900" indent="-342900" algn="l">
              <a:lnSpc>
                <a:spcPts val="3356"/>
              </a:lnSpc>
              <a:buSzPct val="100000"/>
              <a:buChar char="•"/>
            </a:pPr>
            <a:r>
              <a:rPr lang="en-US" sz="2097" dirty="0">
                <a:solidFill>
                  <a:srgbClr val="4C4C4D"/>
                </a:solidFill>
                <a:latin typeface="Heebo" pitchFamily="34" charset="0"/>
                <a:ea typeface="Heebo" pitchFamily="34" charset="-122"/>
                <a:cs typeface="Heebo" pitchFamily="34" charset="-120"/>
              </a:rPr>
              <a:t>Social engineering threats- Recognising and avoiding social engineering threats. </a:t>
            </a:r>
            <a:endParaRPr lang="en-US" sz="2097" dirty="0"/>
          </a:p>
        </p:txBody>
      </p:sp>
      <p:sp>
        <p:nvSpPr>
          <p:cNvPr id="8" name="Text 6"/>
          <p:cNvSpPr/>
          <p:nvPr/>
        </p:nvSpPr>
        <p:spPr>
          <a:xfrm>
            <a:off x="1358146" y="5769529"/>
            <a:ext cx="12181391" cy="426125"/>
          </a:xfrm>
          <a:prstGeom prst="rect">
            <a:avLst/>
          </a:prstGeom>
          <a:noFill/>
          <a:ln/>
        </p:spPr>
        <p:txBody>
          <a:bodyPr wrap="none" rtlCol="0" anchor="t"/>
          <a:lstStyle/>
          <a:p>
            <a:pPr marL="342900" indent="-342900" algn="l">
              <a:lnSpc>
                <a:spcPts val="3356"/>
              </a:lnSpc>
              <a:buSzPct val="100000"/>
              <a:buChar char="•"/>
            </a:pPr>
            <a:r>
              <a:rPr lang="en-US" sz="2097" dirty="0">
                <a:solidFill>
                  <a:srgbClr val="4C4C4D"/>
                </a:solidFill>
                <a:latin typeface="Heebo" pitchFamily="34" charset="0"/>
                <a:cs typeface="Heebo" pitchFamily="34" charset="-120"/>
              </a:rPr>
              <a:t>Monitor- Employee participation in training to be monitored and offer continued support and resources.</a:t>
            </a:r>
          </a:p>
        </p:txBody>
      </p:sp>
      <p:sp>
        <p:nvSpPr>
          <p:cNvPr id="9" name="Text 7"/>
          <p:cNvSpPr/>
          <p:nvPr/>
        </p:nvSpPr>
        <p:spPr>
          <a:xfrm>
            <a:off x="7647742" y="3743801"/>
            <a:ext cx="3329345" cy="416123"/>
          </a:xfrm>
          <a:prstGeom prst="rect">
            <a:avLst/>
          </a:prstGeom>
          <a:noFill/>
          <a:ln/>
        </p:spPr>
        <p:txBody>
          <a:bodyPr wrap="none" rtlCol="0" anchor="t"/>
          <a:lstStyle/>
          <a:p>
            <a:pPr marL="0" indent="0">
              <a:lnSpc>
                <a:spcPts val="3277"/>
              </a:lnSpc>
              <a:buNone/>
            </a:pPr>
            <a:endParaRPr lang="en-US" sz="2622" dirty="0"/>
          </a:p>
        </p:txBody>
      </p:sp>
      <p:sp>
        <p:nvSpPr>
          <p:cNvPr id="14" name="TextBox 13">
            <a:extLst>
              <a:ext uri="{FF2B5EF4-FFF2-40B4-BE49-F238E27FC236}">
                <a16:creationId xmlns:a16="http://schemas.microsoft.com/office/drawing/2014/main" id="{F6D8376C-0F6C-E1EF-8213-8A858CA6EBA4}"/>
              </a:ext>
            </a:extLst>
          </p:cNvPr>
          <p:cNvSpPr txBox="1"/>
          <p:nvPr/>
        </p:nvSpPr>
        <p:spPr>
          <a:xfrm>
            <a:off x="932140" y="3129561"/>
            <a:ext cx="13025400" cy="737766"/>
          </a:xfrm>
          <a:prstGeom prst="rect">
            <a:avLst/>
          </a:prstGeom>
          <a:noFill/>
        </p:spPr>
        <p:txBody>
          <a:bodyPr wrap="square" rtlCol="0">
            <a:spAutoFit/>
          </a:bodyPr>
          <a:lstStyle/>
          <a:p>
            <a:r>
              <a:rPr lang="en-US" sz="2097" dirty="0">
                <a:solidFill>
                  <a:srgbClr val="4C4C4D"/>
                </a:solidFill>
                <a:latin typeface="Heebo" pitchFamily="34" charset="0"/>
                <a:cs typeface="Heebo" pitchFamily="34" charset="-120"/>
              </a:rPr>
              <a:t>XYZ corporation should invest in employee training to raise awareness about cyber security best practices and adhering to company security policies.</a:t>
            </a:r>
          </a:p>
        </p:txBody>
      </p:sp>
      <p:sp>
        <p:nvSpPr>
          <p:cNvPr id="15" name="TextBox 14">
            <a:extLst>
              <a:ext uri="{FF2B5EF4-FFF2-40B4-BE49-F238E27FC236}">
                <a16:creationId xmlns:a16="http://schemas.microsoft.com/office/drawing/2014/main" id="{5AC78C50-79D5-6895-7F1A-1A079C280808}"/>
              </a:ext>
            </a:extLst>
          </p:cNvPr>
          <p:cNvSpPr txBox="1"/>
          <p:nvPr/>
        </p:nvSpPr>
        <p:spPr>
          <a:xfrm>
            <a:off x="1358144" y="4010383"/>
            <a:ext cx="12599395" cy="737766"/>
          </a:xfrm>
          <a:prstGeom prst="rect">
            <a:avLst/>
          </a:prstGeom>
          <a:noFill/>
        </p:spPr>
        <p:txBody>
          <a:bodyPr wrap="square" rtlCol="0">
            <a:spAutoFit/>
          </a:bodyPr>
          <a:lstStyle/>
          <a:p>
            <a:pPr marL="285750" indent="-285750">
              <a:buFont typeface="Arial" panose="020B0604020202020204" pitchFamily="34" charset="0"/>
              <a:buChar char="•"/>
            </a:pPr>
            <a:r>
              <a:rPr lang="en-US" sz="2097" dirty="0">
                <a:solidFill>
                  <a:srgbClr val="4C4C4D"/>
                </a:solidFill>
                <a:latin typeface="Heebo" pitchFamily="34" charset="0"/>
                <a:cs typeface="Heebo" pitchFamily="34" charset="-120"/>
              </a:rPr>
              <a:t>Phishing Attacks- Risks of such attacks and recognizing and avoiding them. Use of tools such as Phishing box.</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4" name="Image 0"/>
          <p:cNvPicPr>
            <a:picLocks noChangeAspect="1"/>
          </p:cNvPicPr>
          <p:nvPr/>
        </p:nvPicPr>
        <p:blipFill>
          <a:blip r:embed="rId3">
            <a:extLst>
              <a:ext uri="{837473B0-CC2E-450A-ABE3-18F120FF3D39}">
                <a1611:picAttrSrcUrl xmlns:a1611="http://schemas.microsoft.com/office/drawing/2016/11/main" r:id="rId4"/>
              </a:ext>
            </a:extLst>
          </a:blip>
          <a:srcRect/>
          <a:stretch/>
        </p:blipFill>
        <p:spPr>
          <a:xfrm rot="5400000">
            <a:off x="8900577" y="2499778"/>
            <a:ext cx="8117301" cy="3342342"/>
          </a:xfrm>
          <a:prstGeom prst="rect">
            <a:avLst/>
          </a:prstGeom>
        </p:spPr>
      </p:pic>
      <p:sp>
        <p:nvSpPr>
          <p:cNvPr id="5" name="Text 2"/>
          <p:cNvSpPr/>
          <p:nvPr/>
        </p:nvSpPr>
        <p:spPr>
          <a:xfrm>
            <a:off x="932140" y="732353"/>
            <a:ext cx="6658689" cy="832366"/>
          </a:xfrm>
          <a:prstGeom prst="rect">
            <a:avLst/>
          </a:prstGeom>
          <a:noFill/>
          <a:ln/>
        </p:spPr>
        <p:txBody>
          <a:bodyPr wrap="none" rtlCol="0" anchor="t"/>
          <a:lstStyle/>
          <a:p>
            <a:pPr marL="0" indent="0" algn="ctr">
              <a:lnSpc>
                <a:spcPts val="6554"/>
              </a:lnSpc>
              <a:buNone/>
            </a:pPr>
            <a:r>
              <a:rPr lang="en-US" sz="5243" b="1" dirty="0">
                <a:solidFill>
                  <a:srgbClr val="152D47"/>
                </a:solidFill>
                <a:latin typeface="Crimson Pro" pitchFamily="34" charset="0"/>
                <a:ea typeface="Crimson Pro" pitchFamily="34" charset="-122"/>
                <a:cs typeface="Crimson Pro" pitchFamily="34" charset="-120"/>
              </a:rPr>
              <a:t>Incident Response Plan</a:t>
            </a:r>
            <a:endParaRPr lang="en-US" sz="5243" dirty="0"/>
          </a:p>
        </p:txBody>
      </p:sp>
      <p:sp>
        <p:nvSpPr>
          <p:cNvPr id="2" name="TextBox 1">
            <a:extLst>
              <a:ext uri="{FF2B5EF4-FFF2-40B4-BE49-F238E27FC236}">
                <a16:creationId xmlns:a16="http://schemas.microsoft.com/office/drawing/2014/main" id="{7C0901A0-DF34-EB71-F5F7-AACC331A8DF7}"/>
              </a:ext>
            </a:extLst>
          </p:cNvPr>
          <p:cNvSpPr txBox="1"/>
          <p:nvPr/>
        </p:nvSpPr>
        <p:spPr>
          <a:xfrm>
            <a:off x="932136" y="1642112"/>
            <a:ext cx="10487822" cy="1049839"/>
          </a:xfrm>
          <a:prstGeom prst="rect">
            <a:avLst/>
          </a:prstGeom>
          <a:noFill/>
        </p:spPr>
        <p:txBody>
          <a:bodyPr wrap="square" rtlCol="0">
            <a:spAutoFit/>
          </a:bodyPr>
          <a:lstStyle/>
          <a:p>
            <a:r>
              <a:rPr lang="en-US" sz="2622" b="1" dirty="0">
                <a:solidFill>
                  <a:srgbClr val="4C4C4D"/>
                </a:solidFill>
                <a:latin typeface="Crimson Pro" pitchFamily="34" charset="0"/>
                <a:ea typeface="Crimson Pro" pitchFamily="34" charset="-122"/>
              </a:rPr>
              <a:t>Preparation- </a:t>
            </a:r>
            <a:r>
              <a:rPr lang="en-US" dirty="0">
                <a:solidFill>
                  <a:srgbClr val="4C4C4D"/>
                </a:solidFill>
                <a:latin typeface="Heebo" pitchFamily="34" charset="0"/>
                <a:cs typeface="Heebo" pitchFamily="34" charset="-120"/>
              </a:rPr>
              <a:t>Establish an incident response plan and ongoing training program with a clear path for reporting by using end-to-end encryption methods in case usual communication methods have been compromised.</a:t>
            </a:r>
          </a:p>
        </p:txBody>
      </p:sp>
      <p:sp>
        <p:nvSpPr>
          <p:cNvPr id="3" name="TextBox 2">
            <a:extLst>
              <a:ext uri="{FF2B5EF4-FFF2-40B4-BE49-F238E27FC236}">
                <a16:creationId xmlns:a16="http://schemas.microsoft.com/office/drawing/2014/main" id="{E4C84A20-9DA5-B68C-50BA-A65383D97849}"/>
              </a:ext>
            </a:extLst>
          </p:cNvPr>
          <p:cNvSpPr txBox="1"/>
          <p:nvPr/>
        </p:nvSpPr>
        <p:spPr>
          <a:xfrm>
            <a:off x="928682" y="2716879"/>
            <a:ext cx="10350756" cy="772840"/>
          </a:xfrm>
          <a:prstGeom prst="rect">
            <a:avLst/>
          </a:prstGeom>
          <a:noFill/>
        </p:spPr>
        <p:txBody>
          <a:bodyPr wrap="square" rtlCol="0">
            <a:spAutoFit/>
          </a:bodyPr>
          <a:lstStyle/>
          <a:p>
            <a:r>
              <a:rPr lang="en-US" sz="2622" b="1" dirty="0">
                <a:solidFill>
                  <a:srgbClr val="4C4C4D"/>
                </a:solidFill>
                <a:latin typeface="Crimson Pro" pitchFamily="34" charset="0"/>
                <a:ea typeface="Crimson Pro" pitchFamily="34" charset="-122"/>
              </a:rPr>
              <a:t>Detection/Identification- </a:t>
            </a:r>
            <a:r>
              <a:rPr lang="en-US" dirty="0">
                <a:solidFill>
                  <a:srgbClr val="4C4C4D"/>
                </a:solidFill>
                <a:latin typeface="Heebo" pitchFamily="34" charset="0"/>
                <a:cs typeface="Heebo" pitchFamily="34" charset="-120"/>
              </a:rPr>
              <a:t>Recognising attacks, identifying systems vulnerabilities and reporting any unusual activity ASAP.</a:t>
            </a:r>
          </a:p>
        </p:txBody>
      </p:sp>
      <p:sp>
        <p:nvSpPr>
          <p:cNvPr id="18" name="TextBox 17">
            <a:extLst>
              <a:ext uri="{FF2B5EF4-FFF2-40B4-BE49-F238E27FC236}">
                <a16:creationId xmlns:a16="http://schemas.microsoft.com/office/drawing/2014/main" id="{0E9C0763-07D4-025B-1E01-C3507BAE02F2}"/>
              </a:ext>
            </a:extLst>
          </p:cNvPr>
          <p:cNvSpPr txBox="1"/>
          <p:nvPr/>
        </p:nvSpPr>
        <p:spPr>
          <a:xfrm>
            <a:off x="928682" y="3569453"/>
            <a:ext cx="10204539" cy="772840"/>
          </a:xfrm>
          <a:prstGeom prst="rect">
            <a:avLst/>
          </a:prstGeom>
          <a:noFill/>
        </p:spPr>
        <p:txBody>
          <a:bodyPr wrap="square" rtlCol="0">
            <a:spAutoFit/>
          </a:bodyPr>
          <a:lstStyle/>
          <a:p>
            <a:pPr marL="0" indent="0" algn="l">
              <a:buNone/>
            </a:pPr>
            <a:r>
              <a:rPr lang="en-US" sz="2622" b="1" dirty="0">
                <a:solidFill>
                  <a:srgbClr val="4C4C4D"/>
                </a:solidFill>
                <a:latin typeface="Crimson Pro" pitchFamily="34" charset="0"/>
                <a:ea typeface="Crimson Pro" pitchFamily="34" charset="-122"/>
                <a:cs typeface="Crimson Pro" pitchFamily="34" charset="-120"/>
              </a:rPr>
              <a:t>Containment- </a:t>
            </a:r>
            <a:r>
              <a:rPr lang="en-US" dirty="0">
                <a:solidFill>
                  <a:srgbClr val="4C4C4D"/>
                </a:solidFill>
                <a:latin typeface="Heebo" pitchFamily="34" charset="0"/>
                <a:cs typeface="Heebo" pitchFamily="34" charset="-120"/>
              </a:rPr>
              <a:t>Immediate action to isolate affected systems to prevent further escalation and for user safety.</a:t>
            </a:r>
            <a:endParaRPr lang="en-US" dirty="0"/>
          </a:p>
        </p:txBody>
      </p:sp>
      <p:sp>
        <p:nvSpPr>
          <p:cNvPr id="19" name="TextBox 18">
            <a:extLst>
              <a:ext uri="{FF2B5EF4-FFF2-40B4-BE49-F238E27FC236}">
                <a16:creationId xmlns:a16="http://schemas.microsoft.com/office/drawing/2014/main" id="{77BD3560-7196-547A-CF4A-A1D7AF63362D}"/>
              </a:ext>
            </a:extLst>
          </p:cNvPr>
          <p:cNvSpPr txBox="1"/>
          <p:nvPr/>
        </p:nvSpPr>
        <p:spPr>
          <a:xfrm>
            <a:off x="928682" y="5060212"/>
            <a:ext cx="10350757" cy="1049839"/>
          </a:xfrm>
          <a:prstGeom prst="rect">
            <a:avLst/>
          </a:prstGeom>
          <a:noFill/>
        </p:spPr>
        <p:txBody>
          <a:bodyPr wrap="square" rtlCol="0">
            <a:spAutoFit/>
          </a:bodyPr>
          <a:lstStyle/>
          <a:p>
            <a:r>
              <a:rPr lang="en-US" sz="2622" b="1" dirty="0">
                <a:solidFill>
                  <a:srgbClr val="4C4C4D"/>
                </a:solidFill>
                <a:latin typeface="Crimson Pro" pitchFamily="34" charset="0"/>
                <a:ea typeface="Crimson Pro" pitchFamily="34" charset="-122"/>
                <a:cs typeface="Crimson Pro" pitchFamily="34" charset="-120"/>
              </a:rPr>
              <a:t>Investigation- </a:t>
            </a:r>
            <a:r>
              <a:rPr lang="en-US" dirty="0">
                <a:solidFill>
                  <a:srgbClr val="4C4C4D"/>
                </a:solidFill>
                <a:latin typeface="Heebo" pitchFamily="34" charset="0"/>
                <a:cs typeface="Heebo" pitchFamily="34" charset="-120"/>
              </a:rPr>
              <a:t>Determine the scope and impact of the breach, document the cause for future reference , implement fixes and restore  affected systems. If applicable inform appropriate authorities.</a:t>
            </a:r>
          </a:p>
        </p:txBody>
      </p:sp>
      <p:sp>
        <p:nvSpPr>
          <p:cNvPr id="20" name="TextBox 19">
            <a:extLst>
              <a:ext uri="{FF2B5EF4-FFF2-40B4-BE49-F238E27FC236}">
                <a16:creationId xmlns:a16="http://schemas.microsoft.com/office/drawing/2014/main" id="{35D024A4-1B96-703B-1549-F2DAF0C61EA7}"/>
              </a:ext>
            </a:extLst>
          </p:cNvPr>
          <p:cNvSpPr txBox="1"/>
          <p:nvPr/>
        </p:nvSpPr>
        <p:spPr>
          <a:xfrm>
            <a:off x="928683" y="4316775"/>
            <a:ext cx="10345101" cy="772840"/>
          </a:xfrm>
          <a:prstGeom prst="rect">
            <a:avLst/>
          </a:prstGeom>
          <a:noFill/>
        </p:spPr>
        <p:txBody>
          <a:bodyPr wrap="square" rtlCol="0">
            <a:spAutoFit/>
          </a:bodyPr>
          <a:lstStyle/>
          <a:p>
            <a:r>
              <a:rPr lang="en-US" sz="2622" b="1" dirty="0">
                <a:solidFill>
                  <a:srgbClr val="4C4C4D"/>
                </a:solidFill>
                <a:latin typeface="Crimson Pro" pitchFamily="34" charset="0"/>
                <a:ea typeface="Crimson Pro" pitchFamily="34" charset="-122"/>
              </a:rPr>
              <a:t>Eradication- </a:t>
            </a:r>
            <a:r>
              <a:rPr lang="en-US" dirty="0">
                <a:solidFill>
                  <a:srgbClr val="4C4C4D"/>
                </a:solidFill>
                <a:latin typeface="Heebo" pitchFamily="34" charset="0"/>
                <a:cs typeface="Heebo" pitchFamily="34" charset="-120"/>
              </a:rPr>
              <a:t>Analysing the breach, isolating machines if necessary, implementing fixes and restoring affected systems</a:t>
            </a:r>
            <a:r>
              <a:rPr lang="en-US" dirty="0"/>
              <a:t>.</a:t>
            </a:r>
          </a:p>
        </p:txBody>
      </p:sp>
      <p:sp>
        <p:nvSpPr>
          <p:cNvPr id="21" name="TextBox 20">
            <a:extLst>
              <a:ext uri="{FF2B5EF4-FFF2-40B4-BE49-F238E27FC236}">
                <a16:creationId xmlns:a16="http://schemas.microsoft.com/office/drawing/2014/main" id="{BC189C4F-4861-4561-4714-7B9539C5578C}"/>
              </a:ext>
            </a:extLst>
          </p:cNvPr>
          <p:cNvSpPr txBox="1"/>
          <p:nvPr/>
        </p:nvSpPr>
        <p:spPr>
          <a:xfrm>
            <a:off x="928683" y="6080648"/>
            <a:ext cx="10487822" cy="772840"/>
          </a:xfrm>
          <a:prstGeom prst="rect">
            <a:avLst/>
          </a:prstGeom>
          <a:noFill/>
        </p:spPr>
        <p:txBody>
          <a:bodyPr wrap="square" rtlCol="0">
            <a:spAutoFit/>
          </a:bodyPr>
          <a:lstStyle/>
          <a:p>
            <a:r>
              <a:rPr lang="en-US" sz="2622" b="1" dirty="0">
                <a:solidFill>
                  <a:srgbClr val="4C4C4D"/>
                </a:solidFill>
                <a:latin typeface="Crimson Pro" pitchFamily="34" charset="0"/>
                <a:ea typeface="Crimson Pro" pitchFamily="34" charset="-122"/>
                <a:cs typeface="Crimson Pro" pitchFamily="34" charset="-120"/>
              </a:rPr>
              <a:t>Mitigation- </a:t>
            </a:r>
            <a:r>
              <a:rPr lang="en-US" dirty="0">
                <a:solidFill>
                  <a:srgbClr val="4C4C4D"/>
                </a:solidFill>
                <a:latin typeface="Heebo" pitchFamily="34" charset="0"/>
                <a:cs typeface="Heebo" pitchFamily="34" charset="-120"/>
              </a:rPr>
              <a:t>Steps to limit damage and prevent further breaches. Identifying improvement areas and confirm resolution.</a:t>
            </a:r>
          </a:p>
        </p:txBody>
      </p:sp>
      <p:sp>
        <p:nvSpPr>
          <p:cNvPr id="22" name="TextBox 21">
            <a:extLst>
              <a:ext uri="{FF2B5EF4-FFF2-40B4-BE49-F238E27FC236}">
                <a16:creationId xmlns:a16="http://schemas.microsoft.com/office/drawing/2014/main" id="{AB5BBEA1-F03B-A7D5-E48F-A7E5276B63D0}"/>
              </a:ext>
            </a:extLst>
          </p:cNvPr>
          <p:cNvSpPr txBox="1"/>
          <p:nvPr/>
        </p:nvSpPr>
        <p:spPr>
          <a:xfrm>
            <a:off x="928682" y="6826512"/>
            <a:ext cx="10359376" cy="772840"/>
          </a:xfrm>
          <a:prstGeom prst="rect">
            <a:avLst/>
          </a:prstGeom>
          <a:noFill/>
        </p:spPr>
        <p:txBody>
          <a:bodyPr wrap="square" rtlCol="0">
            <a:spAutoFit/>
          </a:bodyPr>
          <a:lstStyle/>
          <a:p>
            <a:r>
              <a:rPr lang="en-US" sz="2622" b="1" dirty="0">
                <a:solidFill>
                  <a:srgbClr val="4C4C4D"/>
                </a:solidFill>
                <a:latin typeface="Crimson Pro" pitchFamily="34" charset="0"/>
                <a:ea typeface="Crimson Pro" pitchFamily="34" charset="-122"/>
                <a:cs typeface="Crimson Pro" pitchFamily="34" charset="-120"/>
              </a:rPr>
              <a:t>Recovery- </a:t>
            </a:r>
            <a:r>
              <a:rPr lang="en-US" dirty="0">
                <a:solidFill>
                  <a:srgbClr val="4C4C4D"/>
                </a:solidFill>
                <a:latin typeface="Heebo" pitchFamily="34" charset="0"/>
                <a:cs typeface="Heebo" pitchFamily="34" charset="-120"/>
              </a:rPr>
              <a:t>Restore normal operations and data integrity. Evaluate Incident response plan to ensure effectiveness against evolving threats.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4"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44000" y="1"/>
            <a:ext cx="5486400" cy="8229600"/>
          </a:xfrm>
          <a:prstGeom prst="rect">
            <a:avLst/>
          </a:prstGeom>
        </p:spPr>
      </p:pic>
      <p:sp>
        <p:nvSpPr>
          <p:cNvPr id="5" name="Text 2"/>
          <p:cNvSpPr/>
          <p:nvPr/>
        </p:nvSpPr>
        <p:spPr>
          <a:xfrm>
            <a:off x="32086" y="-21622"/>
            <a:ext cx="9111914" cy="1001185"/>
          </a:xfrm>
          <a:prstGeom prst="rect">
            <a:avLst/>
          </a:prstGeom>
          <a:noFill/>
          <a:ln/>
        </p:spPr>
        <p:txBody>
          <a:bodyPr wrap="square" rtlCol="0" anchor="t"/>
          <a:lstStyle/>
          <a:p>
            <a:pPr marL="0" indent="0" algn="ctr">
              <a:lnSpc>
                <a:spcPts val="6554"/>
              </a:lnSpc>
              <a:buNone/>
            </a:pPr>
            <a:r>
              <a:rPr lang="en-US" sz="3600" b="1" dirty="0">
                <a:solidFill>
                  <a:srgbClr val="152D47"/>
                </a:solidFill>
                <a:latin typeface="Crimson Pro" pitchFamily="34" charset="0"/>
                <a:ea typeface="Crimson Pro" pitchFamily="34" charset="-122"/>
                <a:cs typeface="Crimson Pro" pitchFamily="34" charset="-120"/>
              </a:rPr>
              <a:t>Incident Response Efficiency</a:t>
            </a:r>
            <a:endParaRPr lang="en-US" sz="3600" dirty="0"/>
          </a:p>
        </p:txBody>
      </p:sp>
      <p:sp>
        <p:nvSpPr>
          <p:cNvPr id="6" name="Shape 3"/>
          <p:cNvSpPr/>
          <p:nvPr/>
        </p:nvSpPr>
        <p:spPr>
          <a:xfrm>
            <a:off x="932140" y="1552376"/>
            <a:ext cx="599242" cy="599242"/>
          </a:xfrm>
          <a:prstGeom prst="roundRect">
            <a:avLst>
              <a:gd name="adj" fmla="val 8001"/>
            </a:avLst>
          </a:prstGeom>
          <a:solidFill>
            <a:srgbClr val="F2EEEE"/>
          </a:solidFill>
          <a:ln/>
        </p:spPr>
        <p:txBody>
          <a:bodyPr/>
          <a:lstStyle/>
          <a:p>
            <a:endParaRPr lang="en-US"/>
          </a:p>
        </p:txBody>
      </p:sp>
      <p:sp>
        <p:nvSpPr>
          <p:cNvPr id="7" name="Text 4"/>
          <p:cNvSpPr/>
          <p:nvPr/>
        </p:nvSpPr>
        <p:spPr>
          <a:xfrm>
            <a:off x="1160264" y="1652151"/>
            <a:ext cx="142875" cy="399574"/>
          </a:xfrm>
          <a:prstGeom prst="rect">
            <a:avLst/>
          </a:prstGeom>
          <a:noFill/>
          <a:ln/>
        </p:spPr>
        <p:txBody>
          <a:bodyPr wrap="none" rtlCol="0" anchor="t"/>
          <a:lstStyle/>
          <a:p>
            <a:pPr marL="0" indent="0" algn="ctr">
              <a:lnSpc>
                <a:spcPts val="3146"/>
              </a:lnSpc>
              <a:buNone/>
            </a:pPr>
            <a:r>
              <a:rPr lang="en-US" sz="3146" b="1" dirty="0">
                <a:solidFill>
                  <a:srgbClr val="4C4C4D"/>
                </a:solidFill>
                <a:latin typeface="Crimson Pro" pitchFamily="34" charset="0"/>
                <a:ea typeface="Crimson Pro" pitchFamily="34" charset="-122"/>
                <a:cs typeface="Crimson Pro" pitchFamily="34" charset="-120"/>
              </a:rPr>
              <a:t>1</a:t>
            </a:r>
            <a:endParaRPr lang="en-US" sz="3146" dirty="0"/>
          </a:p>
        </p:txBody>
      </p:sp>
      <p:sp>
        <p:nvSpPr>
          <p:cNvPr id="8" name="Text 5"/>
          <p:cNvSpPr/>
          <p:nvPr/>
        </p:nvSpPr>
        <p:spPr>
          <a:xfrm>
            <a:off x="1759506" y="1539934"/>
            <a:ext cx="3555325" cy="416123"/>
          </a:xfrm>
          <a:prstGeom prst="rect">
            <a:avLst/>
          </a:prstGeom>
          <a:noFill/>
          <a:ln/>
        </p:spPr>
        <p:txBody>
          <a:bodyPr wrap="none" rtlCol="0" anchor="t"/>
          <a:lstStyle/>
          <a:p>
            <a:pPr marL="0" indent="0">
              <a:lnSpc>
                <a:spcPts val="3277"/>
              </a:lnSpc>
              <a:buNone/>
            </a:pPr>
            <a:r>
              <a:rPr lang="en-US" sz="2622" b="1" dirty="0">
                <a:solidFill>
                  <a:srgbClr val="4C4C4D"/>
                </a:solidFill>
                <a:latin typeface="Crimson Pro" pitchFamily="34" charset="0"/>
                <a:ea typeface="Crimson Pro" pitchFamily="34" charset="-122"/>
                <a:cs typeface="Crimson Pro" pitchFamily="34" charset="-120"/>
              </a:rPr>
              <a:t>Response Time Reduction</a:t>
            </a:r>
            <a:endParaRPr lang="en-US" sz="2622" dirty="0"/>
          </a:p>
        </p:txBody>
      </p:sp>
      <p:sp>
        <p:nvSpPr>
          <p:cNvPr id="9" name="Text 6"/>
          <p:cNvSpPr/>
          <p:nvPr/>
        </p:nvSpPr>
        <p:spPr>
          <a:xfrm>
            <a:off x="1759506" y="2099799"/>
            <a:ext cx="7512831" cy="852249"/>
          </a:xfrm>
          <a:prstGeom prst="rect">
            <a:avLst/>
          </a:prstGeom>
          <a:noFill/>
          <a:ln/>
        </p:spPr>
        <p:txBody>
          <a:bodyPr wrap="square" rtlCol="0" anchor="t"/>
          <a:lstStyle/>
          <a:p>
            <a:pPr marL="0" indent="0">
              <a:lnSpc>
                <a:spcPts val="3356"/>
              </a:lnSpc>
              <a:buNone/>
            </a:pPr>
            <a:r>
              <a:rPr lang="en-US" sz="2097" dirty="0">
                <a:solidFill>
                  <a:srgbClr val="4C4C4D"/>
                </a:solidFill>
                <a:latin typeface="Heebo" pitchFamily="34" charset="0"/>
                <a:ea typeface="Heebo" pitchFamily="34" charset="-122"/>
                <a:cs typeface="Heebo" pitchFamily="34" charset="-120"/>
              </a:rPr>
              <a:t>Incident response time has decreased significantly after implementing the plan. Employee awareness has increased.  </a:t>
            </a:r>
            <a:endParaRPr lang="en-US" sz="2097" dirty="0"/>
          </a:p>
        </p:txBody>
      </p:sp>
      <p:sp>
        <p:nvSpPr>
          <p:cNvPr id="10" name="Shape 7"/>
          <p:cNvSpPr/>
          <p:nvPr/>
        </p:nvSpPr>
        <p:spPr>
          <a:xfrm>
            <a:off x="932140" y="3265871"/>
            <a:ext cx="599242" cy="599242"/>
          </a:xfrm>
          <a:prstGeom prst="roundRect">
            <a:avLst>
              <a:gd name="adj" fmla="val 8001"/>
            </a:avLst>
          </a:prstGeom>
          <a:solidFill>
            <a:srgbClr val="F2EEEE"/>
          </a:solidFill>
          <a:ln/>
        </p:spPr>
        <p:txBody>
          <a:bodyPr/>
          <a:lstStyle/>
          <a:p>
            <a:endParaRPr lang="en-US"/>
          </a:p>
        </p:txBody>
      </p:sp>
      <p:sp>
        <p:nvSpPr>
          <p:cNvPr id="11" name="Text 8"/>
          <p:cNvSpPr/>
          <p:nvPr/>
        </p:nvSpPr>
        <p:spPr>
          <a:xfrm>
            <a:off x="1132642" y="3365645"/>
            <a:ext cx="198239" cy="399574"/>
          </a:xfrm>
          <a:prstGeom prst="rect">
            <a:avLst/>
          </a:prstGeom>
          <a:noFill/>
          <a:ln/>
        </p:spPr>
        <p:txBody>
          <a:bodyPr wrap="none" rtlCol="0" anchor="t"/>
          <a:lstStyle/>
          <a:p>
            <a:pPr marL="0" indent="0" algn="ctr">
              <a:lnSpc>
                <a:spcPts val="3146"/>
              </a:lnSpc>
              <a:buNone/>
            </a:pPr>
            <a:r>
              <a:rPr lang="en-US" sz="3146" b="1" dirty="0">
                <a:solidFill>
                  <a:srgbClr val="4C4C4D"/>
                </a:solidFill>
                <a:latin typeface="Crimson Pro" pitchFamily="34" charset="0"/>
                <a:ea typeface="Crimson Pro" pitchFamily="34" charset="-122"/>
                <a:cs typeface="Crimson Pro" pitchFamily="34" charset="-120"/>
              </a:rPr>
              <a:t>2</a:t>
            </a:r>
            <a:endParaRPr lang="en-US" sz="3146" dirty="0"/>
          </a:p>
        </p:txBody>
      </p:sp>
      <p:sp>
        <p:nvSpPr>
          <p:cNvPr id="12" name="Text 9"/>
          <p:cNvSpPr/>
          <p:nvPr/>
        </p:nvSpPr>
        <p:spPr>
          <a:xfrm>
            <a:off x="1784865" y="3296412"/>
            <a:ext cx="3329345" cy="416123"/>
          </a:xfrm>
          <a:prstGeom prst="rect">
            <a:avLst/>
          </a:prstGeom>
          <a:noFill/>
          <a:ln/>
        </p:spPr>
        <p:txBody>
          <a:bodyPr wrap="none" rtlCol="0" anchor="t"/>
          <a:lstStyle/>
          <a:p>
            <a:pPr marL="0" indent="0">
              <a:lnSpc>
                <a:spcPts val="3277"/>
              </a:lnSpc>
              <a:buNone/>
            </a:pPr>
            <a:r>
              <a:rPr lang="en-US" sz="2622" b="1" dirty="0">
                <a:solidFill>
                  <a:srgbClr val="4C4C4D"/>
                </a:solidFill>
                <a:latin typeface="Crimson Pro" pitchFamily="34" charset="0"/>
                <a:ea typeface="Crimson Pro" pitchFamily="34" charset="-122"/>
                <a:cs typeface="Crimson Pro" pitchFamily="34" charset="-120"/>
              </a:rPr>
              <a:t>Improved Coordination</a:t>
            </a:r>
            <a:endParaRPr lang="en-US" sz="2622" dirty="0"/>
          </a:p>
        </p:txBody>
      </p:sp>
      <p:sp>
        <p:nvSpPr>
          <p:cNvPr id="13" name="Text 10"/>
          <p:cNvSpPr/>
          <p:nvPr/>
        </p:nvSpPr>
        <p:spPr>
          <a:xfrm>
            <a:off x="1784865" y="3888359"/>
            <a:ext cx="6414135" cy="852249"/>
          </a:xfrm>
          <a:prstGeom prst="rect">
            <a:avLst/>
          </a:prstGeom>
          <a:noFill/>
          <a:ln/>
        </p:spPr>
        <p:txBody>
          <a:bodyPr wrap="square" rtlCol="0" anchor="t"/>
          <a:lstStyle/>
          <a:p>
            <a:pPr marL="0" indent="0">
              <a:lnSpc>
                <a:spcPts val="3356"/>
              </a:lnSpc>
              <a:buNone/>
            </a:pPr>
            <a:r>
              <a:rPr lang="en-US" sz="2097" dirty="0">
                <a:solidFill>
                  <a:srgbClr val="4C4C4D"/>
                </a:solidFill>
                <a:latin typeface="Heebo" pitchFamily="34" charset="0"/>
                <a:ea typeface="Heebo" pitchFamily="34" charset="-122"/>
                <a:cs typeface="Heebo" pitchFamily="34" charset="-120"/>
              </a:rPr>
              <a:t>Better coordination among team members has led to faster resolution. Having a clear reporting pathway has helped.</a:t>
            </a:r>
            <a:endParaRPr lang="en-US" sz="2097" dirty="0"/>
          </a:p>
        </p:txBody>
      </p:sp>
      <p:sp>
        <p:nvSpPr>
          <p:cNvPr id="14" name="Shape 11"/>
          <p:cNvSpPr/>
          <p:nvPr/>
        </p:nvSpPr>
        <p:spPr>
          <a:xfrm>
            <a:off x="932140" y="5339878"/>
            <a:ext cx="599242" cy="599242"/>
          </a:xfrm>
          <a:prstGeom prst="roundRect">
            <a:avLst>
              <a:gd name="adj" fmla="val 8001"/>
            </a:avLst>
          </a:prstGeom>
          <a:solidFill>
            <a:srgbClr val="F2EEEE"/>
          </a:solidFill>
          <a:ln/>
        </p:spPr>
        <p:txBody>
          <a:bodyPr/>
          <a:lstStyle/>
          <a:p>
            <a:endParaRPr lang="en-US"/>
          </a:p>
        </p:txBody>
      </p:sp>
      <p:sp>
        <p:nvSpPr>
          <p:cNvPr id="15" name="Text 12"/>
          <p:cNvSpPr/>
          <p:nvPr/>
        </p:nvSpPr>
        <p:spPr>
          <a:xfrm>
            <a:off x="1135499" y="5439652"/>
            <a:ext cx="192405" cy="399574"/>
          </a:xfrm>
          <a:prstGeom prst="rect">
            <a:avLst/>
          </a:prstGeom>
          <a:noFill/>
          <a:ln/>
        </p:spPr>
        <p:txBody>
          <a:bodyPr wrap="none" rtlCol="0" anchor="t"/>
          <a:lstStyle/>
          <a:p>
            <a:pPr marL="0" indent="0" algn="ctr">
              <a:lnSpc>
                <a:spcPts val="3146"/>
              </a:lnSpc>
              <a:buNone/>
            </a:pPr>
            <a:r>
              <a:rPr lang="en-US" sz="3146" b="1" dirty="0">
                <a:solidFill>
                  <a:srgbClr val="4C4C4D"/>
                </a:solidFill>
                <a:latin typeface="Crimson Pro" pitchFamily="34" charset="0"/>
                <a:ea typeface="Crimson Pro" pitchFamily="34" charset="-122"/>
                <a:cs typeface="Crimson Pro" pitchFamily="34" charset="-120"/>
              </a:rPr>
              <a:t>3</a:t>
            </a:r>
            <a:endParaRPr lang="en-US" sz="3146" dirty="0"/>
          </a:p>
        </p:txBody>
      </p:sp>
      <p:sp>
        <p:nvSpPr>
          <p:cNvPr id="16" name="Text 13"/>
          <p:cNvSpPr/>
          <p:nvPr/>
        </p:nvSpPr>
        <p:spPr>
          <a:xfrm>
            <a:off x="1734741" y="5377503"/>
            <a:ext cx="3329345" cy="416123"/>
          </a:xfrm>
          <a:prstGeom prst="rect">
            <a:avLst/>
          </a:prstGeom>
          <a:noFill/>
          <a:ln/>
        </p:spPr>
        <p:txBody>
          <a:bodyPr wrap="none" rtlCol="0" anchor="t"/>
          <a:lstStyle/>
          <a:p>
            <a:pPr marL="0" indent="0">
              <a:lnSpc>
                <a:spcPts val="3277"/>
              </a:lnSpc>
              <a:buNone/>
            </a:pPr>
            <a:r>
              <a:rPr lang="en-US" sz="2622" b="1" dirty="0">
                <a:solidFill>
                  <a:srgbClr val="4C4C4D"/>
                </a:solidFill>
                <a:latin typeface="Crimson Pro" pitchFamily="34" charset="0"/>
                <a:ea typeface="Crimson Pro" pitchFamily="34" charset="-122"/>
                <a:cs typeface="Crimson Pro" pitchFamily="34" charset="-120"/>
              </a:rPr>
              <a:t>Effective Containment</a:t>
            </a:r>
            <a:endParaRPr lang="en-US" sz="2622" dirty="0"/>
          </a:p>
        </p:txBody>
      </p:sp>
      <p:sp>
        <p:nvSpPr>
          <p:cNvPr id="17" name="Text 14"/>
          <p:cNvSpPr/>
          <p:nvPr/>
        </p:nvSpPr>
        <p:spPr>
          <a:xfrm>
            <a:off x="1734741" y="5905282"/>
            <a:ext cx="6414135" cy="852249"/>
          </a:xfrm>
          <a:prstGeom prst="rect">
            <a:avLst/>
          </a:prstGeom>
          <a:noFill/>
          <a:ln/>
        </p:spPr>
        <p:txBody>
          <a:bodyPr wrap="square" rtlCol="0" anchor="t"/>
          <a:lstStyle/>
          <a:p>
            <a:pPr marL="0" indent="0">
              <a:lnSpc>
                <a:spcPts val="3356"/>
              </a:lnSpc>
              <a:buNone/>
            </a:pPr>
            <a:r>
              <a:rPr lang="en-US" sz="2097" dirty="0">
                <a:solidFill>
                  <a:srgbClr val="4C4C4D"/>
                </a:solidFill>
                <a:latin typeface="Heebo" pitchFamily="34" charset="0"/>
                <a:ea typeface="Heebo" pitchFamily="34" charset="-122"/>
                <a:cs typeface="Heebo" pitchFamily="34" charset="-120"/>
              </a:rPr>
              <a:t>Quicker containment of incidents has minimised potential damage and loss of data to threat actors.</a:t>
            </a:r>
            <a:endParaRPr lang="en-US" sz="2097"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p:cNvPicPr>
            <a:picLocks noChangeAspect="1"/>
          </p:cNvPicPr>
          <p:nvPr/>
        </p:nvPicPr>
        <p:blipFill>
          <a:blip r:embed="rId3" cstate="email">
            <a:extLst>
              <a:ext uri="{28A0092B-C50C-407E-A947-70E740481C1C}">
                <a14:useLocalDpi xmlns:a14="http://schemas.microsoft.com/office/drawing/2010/main"/>
              </a:ext>
              <a:ext uri="{837473B0-CC2E-450A-ABE3-18F120FF3D39}">
                <a1611:picAttrSrcUrl xmlns:a1611="http://schemas.microsoft.com/office/drawing/2016/11/main" r:id="rId4"/>
              </a:ext>
            </a:extLst>
          </a:blip>
          <a:srcRect/>
          <a:stretch/>
        </p:blipFill>
        <p:spPr>
          <a:xfrm>
            <a:off x="-1" y="814704"/>
            <a:ext cx="7169932" cy="6849448"/>
          </a:xfrm>
          <a:prstGeom prst="rect">
            <a:avLst/>
          </a:prstGeom>
        </p:spPr>
      </p:pic>
      <p:sp>
        <p:nvSpPr>
          <p:cNvPr id="5" name="Text 2"/>
          <p:cNvSpPr/>
          <p:nvPr/>
        </p:nvSpPr>
        <p:spPr>
          <a:xfrm>
            <a:off x="7250141" y="283468"/>
            <a:ext cx="6641152" cy="832366"/>
          </a:xfrm>
          <a:prstGeom prst="rect">
            <a:avLst/>
          </a:prstGeom>
          <a:noFill/>
          <a:ln/>
        </p:spPr>
        <p:txBody>
          <a:bodyPr wrap="none" rtlCol="0" anchor="t"/>
          <a:lstStyle/>
          <a:p>
            <a:pPr marL="0" indent="0">
              <a:lnSpc>
                <a:spcPts val="6554"/>
              </a:lnSpc>
              <a:buNone/>
            </a:pPr>
            <a:r>
              <a:rPr lang="en-US" sz="5243" b="1" dirty="0">
                <a:solidFill>
                  <a:srgbClr val="152D47"/>
                </a:solidFill>
                <a:latin typeface="Crimson Pro" pitchFamily="34" charset="0"/>
                <a:ea typeface="Crimson Pro" pitchFamily="34" charset="-122"/>
                <a:cs typeface="Crimson Pro" pitchFamily="34" charset="-120"/>
              </a:rPr>
              <a:t>Regular Security Audits</a:t>
            </a:r>
            <a:endParaRPr lang="en-US" sz="5243" dirty="0"/>
          </a:p>
        </p:txBody>
      </p:sp>
      <p:sp>
        <p:nvSpPr>
          <p:cNvPr id="7" name="Text 4"/>
          <p:cNvSpPr/>
          <p:nvPr/>
        </p:nvSpPr>
        <p:spPr>
          <a:xfrm>
            <a:off x="7169931" y="1476834"/>
            <a:ext cx="3329345" cy="416123"/>
          </a:xfrm>
          <a:prstGeom prst="rect">
            <a:avLst/>
          </a:prstGeom>
          <a:noFill/>
          <a:ln/>
        </p:spPr>
        <p:txBody>
          <a:bodyPr wrap="none" rtlCol="0" anchor="t"/>
          <a:lstStyle/>
          <a:p>
            <a:pPr marL="0" indent="0">
              <a:lnSpc>
                <a:spcPts val="3277"/>
              </a:lnSpc>
              <a:buNone/>
            </a:pPr>
            <a:r>
              <a:rPr lang="en-US" sz="2622" b="1" dirty="0">
                <a:solidFill>
                  <a:srgbClr val="4C4C4D"/>
                </a:solidFill>
                <a:latin typeface="Crimson Pro" pitchFamily="34" charset="0"/>
                <a:ea typeface="Crimson Pro" pitchFamily="34" charset="-122"/>
                <a:cs typeface="Crimson Pro" pitchFamily="34" charset="-120"/>
              </a:rPr>
              <a:t>Audit Schedule</a:t>
            </a:r>
            <a:endParaRPr lang="en-US" sz="2622" dirty="0"/>
          </a:p>
        </p:txBody>
      </p:sp>
      <p:sp>
        <p:nvSpPr>
          <p:cNvPr id="8" name="Text 5"/>
          <p:cNvSpPr/>
          <p:nvPr/>
        </p:nvSpPr>
        <p:spPr>
          <a:xfrm>
            <a:off x="7205969" y="1909803"/>
            <a:ext cx="6747034" cy="852249"/>
          </a:xfrm>
          <a:prstGeom prst="rect">
            <a:avLst/>
          </a:prstGeom>
          <a:noFill/>
          <a:ln/>
        </p:spPr>
        <p:txBody>
          <a:bodyPr wrap="square" rtlCol="0" anchor="t"/>
          <a:lstStyle/>
          <a:p>
            <a:pPr marL="0" indent="0">
              <a:lnSpc>
                <a:spcPts val="3356"/>
              </a:lnSpc>
              <a:buNone/>
            </a:pPr>
            <a:r>
              <a:rPr lang="en-US" sz="2097" dirty="0">
                <a:solidFill>
                  <a:srgbClr val="4C4C4D"/>
                </a:solidFill>
                <a:latin typeface="Heebo" pitchFamily="34" charset="0"/>
                <a:ea typeface="Heebo" pitchFamily="34" charset="-122"/>
                <a:cs typeface="Heebo" pitchFamily="34" charset="-120"/>
              </a:rPr>
              <a:t>Monthly vulnerability scans, Quarterly in house security audits and Annual penetration testing by third party vendors.</a:t>
            </a:r>
            <a:endParaRPr lang="en-US" sz="2097" dirty="0"/>
          </a:p>
        </p:txBody>
      </p:sp>
      <p:sp>
        <p:nvSpPr>
          <p:cNvPr id="10" name="Text 7"/>
          <p:cNvSpPr/>
          <p:nvPr/>
        </p:nvSpPr>
        <p:spPr>
          <a:xfrm>
            <a:off x="7250141" y="3527555"/>
            <a:ext cx="3329345" cy="416123"/>
          </a:xfrm>
          <a:prstGeom prst="rect">
            <a:avLst/>
          </a:prstGeom>
          <a:noFill/>
          <a:ln/>
        </p:spPr>
        <p:txBody>
          <a:bodyPr wrap="none" rtlCol="0" anchor="t"/>
          <a:lstStyle/>
          <a:p>
            <a:pPr marL="0" indent="0">
              <a:lnSpc>
                <a:spcPts val="3277"/>
              </a:lnSpc>
              <a:buNone/>
            </a:pPr>
            <a:r>
              <a:rPr lang="en-US" sz="2622" b="1" dirty="0">
                <a:solidFill>
                  <a:srgbClr val="4C4C4D"/>
                </a:solidFill>
                <a:latin typeface="Crimson Pro" pitchFamily="34" charset="0"/>
                <a:ea typeface="Crimson Pro" pitchFamily="34" charset="-122"/>
                <a:cs typeface="Crimson Pro" pitchFamily="34" charset="-120"/>
              </a:rPr>
              <a:t>Audit Objectives</a:t>
            </a:r>
            <a:endParaRPr lang="en-US" sz="2622" dirty="0"/>
          </a:p>
        </p:txBody>
      </p:sp>
      <p:sp>
        <p:nvSpPr>
          <p:cNvPr id="11" name="Text 8"/>
          <p:cNvSpPr/>
          <p:nvPr/>
        </p:nvSpPr>
        <p:spPr>
          <a:xfrm>
            <a:off x="7250141" y="4087418"/>
            <a:ext cx="6747034" cy="852249"/>
          </a:xfrm>
          <a:prstGeom prst="rect">
            <a:avLst/>
          </a:prstGeom>
          <a:noFill/>
          <a:ln/>
        </p:spPr>
        <p:txBody>
          <a:bodyPr wrap="square" rtlCol="0" anchor="t"/>
          <a:lstStyle/>
          <a:p>
            <a:pPr marL="0" indent="0">
              <a:lnSpc>
                <a:spcPts val="3356"/>
              </a:lnSpc>
              <a:buNone/>
            </a:pPr>
            <a:r>
              <a:rPr lang="en-US" sz="2097" dirty="0">
                <a:solidFill>
                  <a:srgbClr val="4C4C4D"/>
                </a:solidFill>
                <a:latin typeface="Heebo" pitchFamily="34" charset="0"/>
                <a:ea typeface="Heebo" pitchFamily="34" charset="-122"/>
                <a:cs typeface="Heebo" pitchFamily="34" charset="-120"/>
              </a:rPr>
              <a:t>Assess security measures, identify threats, and recommend improvements. Monthly scans using tools such as Wireshark, Quarterly audit using tools like Metasploit.</a:t>
            </a:r>
            <a:endParaRPr lang="en-US" sz="2097" dirty="0"/>
          </a:p>
        </p:txBody>
      </p:sp>
      <p:sp>
        <p:nvSpPr>
          <p:cNvPr id="13" name="Text 10"/>
          <p:cNvSpPr/>
          <p:nvPr/>
        </p:nvSpPr>
        <p:spPr>
          <a:xfrm>
            <a:off x="7250141" y="6235998"/>
            <a:ext cx="3329345" cy="416123"/>
          </a:xfrm>
          <a:prstGeom prst="rect">
            <a:avLst/>
          </a:prstGeom>
          <a:noFill/>
          <a:ln/>
        </p:spPr>
        <p:txBody>
          <a:bodyPr wrap="none" rtlCol="0" anchor="t"/>
          <a:lstStyle/>
          <a:p>
            <a:pPr marL="0" indent="0">
              <a:lnSpc>
                <a:spcPts val="3277"/>
              </a:lnSpc>
              <a:buNone/>
            </a:pPr>
            <a:r>
              <a:rPr lang="en-US" sz="2622" b="1" dirty="0">
                <a:solidFill>
                  <a:srgbClr val="4C4C4D"/>
                </a:solidFill>
                <a:latin typeface="Crimson Pro" pitchFamily="34" charset="0"/>
                <a:ea typeface="Crimson Pro" pitchFamily="34" charset="-122"/>
                <a:cs typeface="Crimson Pro" pitchFamily="34" charset="-120"/>
              </a:rPr>
              <a:t>Audit Reports</a:t>
            </a:r>
            <a:endParaRPr lang="en-US" sz="2622" dirty="0"/>
          </a:p>
        </p:txBody>
      </p:sp>
      <p:sp>
        <p:nvSpPr>
          <p:cNvPr id="14" name="Text 11"/>
          <p:cNvSpPr/>
          <p:nvPr/>
        </p:nvSpPr>
        <p:spPr>
          <a:xfrm>
            <a:off x="7250141" y="6811903"/>
            <a:ext cx="6747034" cy="852249"/>
          </a:xfrm>
          <a:prstGeom prst="rect">
            <a:avLst/>
          </a:prstGeom>
          <a:noFill/>
          <a:ln/>
        </p:spPr>
        <p:txBody>
          <a:bodyPr wrap="square" rtlCol="0" anchor="t"/>
          <a:lstStyle/>
          <a:p>
            <a:pPr marL="0" indent="0">
              <a:lnSpc>
                <a:spcPts val="3356"/>
              </a:lnSpc>
              <a:buNone/>
            </a:pPr>
            <a:r>
              <a:rPr lang="en-US" sz="2097" dirty="0">
                <a:solidFill>
                  <a:srgbClr val="4C4C4D"/>
                </a:solidFill>
                <a:latin typeface="Heebo" pitchFamily="34" charset="0"/>
                <a:ea typeface="Heebo" pitchFamily="34" charset="-122"/>
                <a:cs typeface="Heebo" pitchFamily="34" charset="-120"/>
              </a:rPr>
              <a:t>Comprehensive reports with actionable insights and follow-up on remediation.</a:t>
            </a:r>
            <a:endParaRPr lang="en-US" sz="2097"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4" name="Image 0"/>
          <p:cNvPicPr>
            <a:picLocks noChangeAspect="1"/>
          </p:cNvPicPr>
          <p:nvPr/>
        </p:nvPicPr>
        <p:blipFill rotWithShape="1">
          <a:blip r:embed="rId3" cstate="email">
            <a:extLst>
              <a:ext uri="{28A0092B-C50C-407E-A947-70E740481C1C}">
                <a14:useLocalDpi xmlns:a14="http://schemas.microsoft.com/office/drawing/2010/main"/>
              </a:ext>
              <a:ext uri="{837473B0-CC2E-450A-ABE3-18F120FF3D39}">
                <a1611:picAttrSrcUrl xmlns:a1611="http://schemas.microsoft.com/office/drawing/2016/11/main" r:id="rId4"/>
              </a:ext>
            </a:extLst>
          </a:blip>
          <a:srcRect/>
          <a:stretch/>
        </p:blipFill>
        <p:spPr>
          <a:xfrm>
            <a:off x="0" y="6941"/>
            <a:ext cx="4554259" cy="8216265"/>
          </a:xfrm>
          <a:prstGeom prst="rect">
            <a:avLst/>
          </a:prstGeom>
        </p:spPr>
      </p:pic>
      <p:sp>
        <p:nvSpPr>
          <p:cNvPr id="5" name="Text 2"/>
          <p:cNvSpPr/>
          <p:nvPr/>
        </p:nvSpPr>
        <p:spPr>
          <a:xfrm>
            <a:off x="5502994" y="466350"/>
            <a:ext cx="8195265" cy="804894"/>
          </a:xfrm>
          <a:prstGeom prst="rect">
            <a:avLst/>
          </a:prstGeom>
          <a:noFill/>
          <a:ln/>
        </p:spPr>
        <p:txBody>
          <a:bodyPr wrap="square" rtlCol="0" anchor="t"/>
          <a:lstStyle/>
          <a:p>
            <a:pPr marL="0" indent="0" algn="ctr">
              <a:lnSpc>
                <a:spcPts val="6554"/>
              </a:lnSpc>
              <a:buNone/>
            </a:pPr>
            <a:r>
              <a:rPr lang="en-US" sz="5243" b="1" dirty="0">
                <a:solidFill>
                  <a:srgbClr val="152D47"/>
                </a:solidFill>
                <a:latin typeface="Crimson Pro" pitchFamily="34" charset="0"/>
                <a:ea typeface="Crimson Pro" pitchFamily="34" charset="-122"/>
                <a:cs typeface="Crimson Pro" pitchFamily="34" charset="-120"/>
              </a:rPr>
              <a:t>Summary</a:t>
            </a:r>
            <a:endParaRPr lang="en-US" sz="5243" dirty="0"/>
          </a:p>
        </p:txBody>
      </p:sp>
      <p:sp>
        <p:nvSpPr>
          <p:cNvPr id="2" name="TextBox 1">
            <a:extLst>
              <a:ext uri="{FF2B5EF4-FFF2-40B4-BE49-F238E27FC236}">
                <a16:creationId xmlns:a16="http://schemas.microsoft.com/office/drawing/2014/main" id="{580F8185-E45D-0B81-34D1-4FC1D03D9170}"/>
              </a:ext>
            </a:extLst>
          </p:cNvPr>
          <p:cNvSpPr txBox="1"/>
          <p:nvPr/>
        </p:nvSpPr>
        <p:spPr>
          <a:xfrm>
            <a:off x="4684296" y="1322495"/>
            <a:ext cx="9464516" cy="4708981"/>
          </a:xfrm>
          <a:prstGeom prst="rect">
            <a:avLst/>
          </a:prstGeom>
          <a:noFill/>
        </p:spPr>
        <p:txBody>
          <a:bodyPr wrap="square" rtlCol="0">
            <a:spAutoFit/>
          </a:bodyPr>
          <a:lstStyle/>
          <a:p>
            <a:r>
              <a:rPr lang="en-US" sz="2000" dirty="0">
                <a:solidFill>
                  <a:srgbClr val="4C4C4D"/>
                </a:solidFill>
                <a:latin typeface="Heebo" pitchFamily="34" charset="0"/>
                <a:cs typeface="Heebo" pitchFamily="34" charset="-120"/>
              </a:rPr>
              <a:t>The implementation of an incident response to enhance security measures and protocols, to safeguard its client’s sensitive information and financial data. </a:t>
            </a:r>
            <a:r>
              <a:rPr lang="en-GB" sz="2000" dirty="0">
                <a:solidFill>
                  <a:srgbClr val="4C4C4D"/>
                </a:solidFill>
                <a:latin typeface="Heebo" pitchFamily="34" charset="0"/>
                <a:cs typeface="Heebo" pitchFamily="34" charset="-120"/>
              </a:rPr>
              <a:t>The project has focused on four key areas: implementing robust security protocols, including encryption, firewalls, intrusion detection systems, and role based access controls; conducting specialized training sessions for employees to raise awareness about cyber security best practices and social engineering threats; developing a detailed incident response plan to manage breaches effectively through containment, investigation, mitigation, and recovery; and scheduling regular security audits and penetration testing to continually assess and improve security measures. The successful execution of these initiatives significantly enhanced XYZ Corporation's network security posture, ensured the safety and confidentiality of sensitive data, and fostered a culture of cyber security awareness among employees. This comprehensive approach not only mitigated potential threats but also restored and strengthened customer trust and confidence in the company's operations.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264</TotalTime>
  <Words>1020</Words>
  <Application>Microsoft Macintosh PowerPoint</Application>
  <PresentationFormat>Custom</PresentationFormat>
  <Paragraphs>101</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Crimson Pro</vt:lpstr>
      <vt:lpstr>Heebo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sid sawant</cp:lastModifiedBy>
  <cp:revision>5</cp:revision>
  <dcterms:created xsi:type="dcterms:W3CDTF">2024-07-23T09:41:17Z</dcterms:created>
  <dcterms:modified xsi:type="dcterms:W3CDTF">2024-08-05T11:59:11Z</dcterms:modified>
</cp:coreProperties>
</file>